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8"/>
  </p:notesMasterIdLst>
  <p:sldIdLst>
    <p:sldId id="256" r:id="rId2"/>
    <p:sldId id="408" r:id="rId3"/>
    <p:sldId id="347" r:id="rId4"/>
    <p:sldId id="257" r:id="rId5"/>
    <p:sldId id="353" r:id="rId6"/>
    <p:sldId id="258" r:id="rId7"/>
    <p:sldId id="356" r:id="rId8"/>
    <p:sldId id="354" r:id="rId9"/>
    <p:sldId id="266" r:id="rId10"/>
    <p:sldId id="405" r:id="rId11"/>
    <p:sldId id="348" r:id="rId12"/>
    <p:sldId id="413" r:id="rId13"/>
    <p:sldId id="364" r:id="rId14"/>
    <p:sldId id="363" r:id="rId15"/>
    <p:sldId id="365" r:id="rId16"/>
    <p:sldId id="366" r:id="rId17"/>
    <p:sldId id="369" r:id="rId18"/>
    <p:sldId id="370" r:id="rId19"/>
    <p:sldId id="371" r:id="rId20"/>
    <p:sldId id="372" r:id="rId21"/>
    <p:sldId id="373" r:id="rId22"/>
    <p:sldId id="375" r:id="rId23"/>
    <p:sldId id="376" r:id="rId24"/>
    <p:sldId id="377" r:id="rId25"/>
    <p:sldId id="378" r:id="rId26"/>
    <p:sldId id="380" r:id="rId27"/>
    <p:sldId id="382" r:id="rId28"/>
    <p:sldId id="381" r:id="rId29"/>
    <p:sldId id="410" r:id="rId30"/>
    <p:sldId id="282" r:id="rId31"/>
    <p:sldId id="386" r:id="rId32"/>
    <p:sldId id="283" r:id="rId33"/>
    <p:sldId id="286" r:id="rId34"/>
    <p:sldId id="387" r:id="rId35"/>
    <p:sldId id="388" r:id="rId36"/>
    <p:sldId id="392" r:id="rId37"/>
    <p:sldId id="414" r:id="rId38"/>
    <p:sldId id="268" r:id="rId39"/>
    <p:sldId id="394" r:id="rId40"/>
    <p:sldId id="393" r:id="rId41"/>
    <p:sldId id="396" r:id="rId42"/>
    <p:sldId id="277" r:id="rId43"/>
    <p:sldId id="399" r:id="rId44"/>
    <p:sldId id="415" r:id="rId45"/>
    <p:sldId id="279" r:id="rId46"/>
    <p:sldId id="397" r:id="rId47"/>
    <p:sldId id="299" r:id="rId48"/>
    <p:sldId id="401" r:id="rId49"/>
    <p:sldId id="411" r:id="rId50"/>
    <p:sldId id="287" r:id="rId51"/>
    <p:sldId id="285" r:id="rId52"/>
    <p:sldId id="412" r:id="rId53"/>
    <p:sldId id="328" r:id="rId54"/>
    <p:sldId id="333" r:id="rId55"/>
    <p:sldId id="402" r:id="rId56"/>
    <p:sldId id="409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C3300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8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CA8CAB-2BAB-40D0-97D9-2151397B5C1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A84E48-9C60-4C1C-88AD-4CA3D2085766}">
      <dgm:prSet/>
      <dgm:spPr/>
      <dgm:t>
        <a:bodyPr/>
        <a:lstStyle/>
        <a:p>
          <a:r>
            <a:rPr lang="en-US"/>
            <a:t>Definição</a:t>
          </a:r>
        </a:p>
      </dgm:t>
    </dgm:pt>
    <dgm:pt modelId="{BA4BAF5D-BB0B-4F5A-B030-FC9F8992CC66}" type="parTrans" cxnId="{DF9D7E77-C697-476F-B461-921315A294DC}">
      <dgm:prSet/>
      <dgm:spPr/>
      <dgm:t>
        <a:bodyPr/>
        <a:lstStyle/>
        <a:p>
          <a:endParaRPr lang="en-US"/>
        </a:p>
      </dgm:t>
    </dgm:pt>
    <dgm:pt modelId="{FCC17867-DCF2-426D-A8A0-59BF9CED47A1}" type="sibTrans" cxnId="{DF9D7E77-C697-476F-B461-921315A294DC}">
      <dgm:prSet/>
      <dgm:spPr/>
      <dgm:t>
        <a:bodyPr/>
        <a:lstStyle/>
        <a:p>
          <a:endParaRPr lang="en-US"/>
        </a:p>
      </dgm:t>
    </dgm:pt>
    <dgm:pt modelId="{55A38A3D-DEDA-496C-88DC-3E8407FD85C3}">
      <dgm:prSet/>
      <dgm:spPr/>
      <dgm:t>
        <a:bodyPr/>
        <a:lstStyle/>
        <a:p>
          <a:r>
            <a:rPr lang="en-US" dirty="0" err="1"/>
            <a:t>Doenças</a:t>
          </a:r>
          <a:r>
            <a:rPr lang="en-US" dirty="0"/>
            <a:t> </a:t>
          </a:r>
          <a:r>
            <a:rPr lang="en-US" dirty="0" err="1"/>
            <a:t>caracterizadas</a:t>
          </a:r>
          <a:r>
            <a:rPr lang="en-US" dirty="0"/>
            <a:t> </a:t>
          </a:r>
          <a:r>
            <a:rPr lang="en-US" dirty="0" err="1"/>
            <a:t>por</a:t>
          </a:r>
          <a:r>
            <a:rPr lang="en-US" dirty="0"/>
            <a:t> </a:t>
          </a:r>
          <a:r>
            <a:rPr lang="en-US" dirty="0" err="1"/>
            <a:t>inflamação</a:t>
          </a:r>
          <a:r>
            <a:rPr lang="en-US" dirty="0"/>
            <a:t> </a:t>
          </a:r>
          <a:r>
            <a:rPr lang="en-US" dirty="0" err="1"/>
            <a:t>crônica</a:t>
          </a:r>
          <a:r>
            <a:rPr lang="en-US" dirty="0"/>
            <a:t> do </a:t>
          </a:r>
          <a:r>
            <a:rPr lang="en-US" dirty="0" err="1"/>
            <a:t>trato</a:t>
          </a:r>
          <a:r>
            <a:rPr lang="en-US" dirty="0"/>
            <a:t> </a:t>
          </a:r>
          <a:r>
            <a:rPr lang="en-US" dirty="0" err="1"/>
            <a:t>digestivo</a:t>
          </a:r>
          <a:endParaRPr lang="en-US" dirty="0"/>
        </a:p>
      </dgm:t>
    </dgm:pt>
    <dgm:pt modelId="{EDD3779C-CBFB-4BDA-BAD1-0D397CC3BB03}" type="parTrans" cxnId="{F886F22C-4450-4A1C-B88B-F7509351AACF}">
      <dgm:prSet/>
      <dgm:spPr/>
      <dgm:t>
        <a:bodyPr/>
        <a:lstStyle/>
        <a:p>
          <a:endParaRPr lang="en-US"/>
        </a:p>
      </dgm:t>
    </dgm:pt>
    <dgm:pt modelId="{1F8CBCCC-0AF7-4B6C-9E5C-6B7EF1764548}" type="sibTrans" cxnId="{F886F22C-4450-4A1C-B88B-F7509351AACF}">
      <dgm:prSet/>
      <dgm:spPr/>
      <dgm:t>
        <a:bodyPr/>
        <a:lstStyle/>
        <a:p>
          <a:endParaRPr lang="en-US"/>
        </a:p>
      </dgm:t>
    </dgm:pt>
    <dgm:pt modelId="{6130A628-A4F2-405D-9CC2-75E952EAF6F1}">
      <dgm:prSet/>
      <dgm:spPr/>
      <dgm:t>
        <a:bodyPr/>
        <a:lstStyle/>
        <a:p>
          <a:r>
            <a:rPr lang="en-US"/>
            <a:t>Inespecíficas</a:t>
          </a:r>
        </a:p>
      </dgm:t>
    </dgm:pt>
    <dgm:pt modelId="{33876AF5-5AF0-498D-B32C-658665BF9FF2}" type="parTrans" cxnId="{A6A08453-78DA-4FA3-85F9-5CBF48FB5549}">
      <dgm:prSet/>
      <dgm:spPr/>
      <dgm:t>
        <a:bodyPr/>
        <a:lstStyle/>
        <a:p>
          <a:endParaRPr lang="en-US"/>
        </a:p>
      </dgm:t>
    </dgm:pt>
    <dgm:pt modelId="{422CD63F-CD66-4C3B-89F2-223872D895FF}" type="sibTrans" cxnId="{A6A08453-78DA-4FA3-85F9-5CBF48FB5549}">
      <dgm:prSet/>
      <dgm:spPr/>
      <dgm:t>
        <a:bodyPr/>
        <a:lstStyle/>
        <a:p>
          <a:endParaRPr lang="en-US"/>
        </a:p>
      </dgm:t>
    </dgm:pt>
    <dgm:pt modelId="{3C748D6F-A8C2-4772-92F2-B3B70AC95777}">
      <dgm:prSet/>
      <dgm:spPr/>
      <dgm:t>
        <a:bodyPr/>
        <a:lstStyle/>
        <a:p>
          <a:r>
            <a:rPr lang="en-US"/>
            <a:t>Não há relação causal direta com agentes  infecciosos</a:t>
          </a:r>
        </a:p>
      </dgm:t>
    </dgm:pt>
    <dgm:pt modelId="{31403364-2FC3-487A-AEF3-EB8A3596B75C}" type="parTrans" cxnId="{2B13169D-D31D-4B45-83D3-19F43EBED02D}">
      <dgm:prSet/>
      <dgm:spPr/>
      <dgm:t>
        <a:bodyPr/>
        <a:lstStyle/>
        <a:p>
          <a:endParaRPr lang="en-US"/>
        </a:p>
      </dgm:t>
    </dgm:pt>
    <dgm:pt modelId="{A291CB7C-4191-4A6E-8213-5A21B90514D6}" type="sibTrans" cxnId="{2B13169D-D31D-4B45-83D3-19F43EBED02D}">
      <dgm:prSet/>
      <dgm:spPr/>
      <dgm:t>
        <a:bodyPr/>
        <a:lstStyle/>
        <a:p>
          <a:endParaRPr lang="en-US"/>
        </a:p>
      </dgm:t>
    </dgm:pt>
    <dgm:pt modelId="{F9E1B278-4874-4E85-9E9A-2EBEBB536974}">
      <dgm:prSet/>
      <dgm:spPr/>
      <dgm:t>
        <a:bodyPr/>
        <a:lstStyle/>
        <a:p>
          <a:r>
            <a:rPr lang="en-US"/>
            <a:t>Etiologia</a:t>
          </a:r>
        </a:p>
      </dgm:t>
    </dgm:pt>
    <dgm:pt modelId="{6DC8041C-F921-4749-BAAF-07BDD227798E}" type="parTrans" cxnId="{CAC6755E-C7A6-417A-9C15-A6AE0665D241}">
      <dgm:prSet/>
      <dgm:spPr/>
      <dgm:t>
        <a:bodyPr/>
        <a:lstStyle/>
        <a:p>
          <a:endParaRPr lang="en-US"/>
        </a:p>
      </dgm:t>
    </dgm:pt>
    <dgm:pt modelId="{F326ABE3-35F5-4E12-94FC-59C1D3E87E14}" type="sibTrans" cxnId="{CAC6755E-C7A6-417A-9C15-A6AE0665D241}">
      <dgm:prSet/>
      <dgm:spPr/>
      <dgm:t>
        <a:bodyPr/>
        <a:lstStyle/>
        <a:p>
          <a:endParaRPr lang="en-US"/>
        </a:p>
      </dgm:t>
    </dgm:pt>
    <dgm:pt modelId="{5238205B-94F5-43BA-B7EE-2E93610B28F2}">
      <dgm:prSet/>
      <dgm:spPr/>
      <dgm:t>
        <a:bodyPr/>
        <a:lstStyle/>
        <a:p>
          <a:r>
            <a:rPr lang="en-US"/>
            <a:t>Desconhecida</a:t>
          </a:r>
          <a:r>
            <a:rPr lang="pt-BR"/>
            <a:t>: fatores genéticos e ambientais </a:t>
          </a:r>
          <a:endParaRPr lang="en-US"/>
        </a:p>
      </dgm:t>
    </dgm:pt>
    <dgm:pt modelId="{7E11D070-A4C4-4F7D-8C27-BB0516A46103}" type="parTrans" cxnId="{10A8AAD3-06D4-4A78-A420-468D7E802DC4}">
      <dgm:prSet/>
      <dgm:spPr/>
      <dgm:t>
        <a:bodyPr/>
        <a:lstStyle/>
        <a:p>
          <a:endParaRPr lang="en-US"/>
        </a:p>
      </dgm:t>
    </dgm:pt>
    <dgm:pt modelId="{E5972DD2-3B2D-4452-A602-D387E766C77B}" type="sibTrans" cxnId="{10A8AAD3-06D4-4A78-A420-468D7E802DC4}">
      <dgm:prSet/>
      <dgm:spPr/>
      <dgm:t>
        <a:bodyPr/>
        <a:lstStyle/>
        <a:p>
          <a:endParaRPr lang="en-US"/>
        </a:p>
      </dgm:t>
    </dgm:pt>
    <dgm:pt modelId="{E300B6E3-8A81-425D-BD55-0B505F30C234}" type="pres">
      <dgm:prSet presAssocID="{D6CA8CAB-2BAB-40D0-97D9-2151397B5C18}" presName="Name0" presStyleCnt="0">
        <dgm:presLayoutVars>
          <dgm:dir/>
          <dgm:animLvl val="lvl"/>
          <dgm:resizeHandles val="exact"/>
        </dgm:presLayoutVars>
      </dgm:prSet>
      <dgm:spPr/>
    </dgm:pt>
    <dgm:pt modelId="{7EDF271E-B5FB-431F-9C5F-EF64669FD567}" type="pres">
      <dgm:prSet presAssocID="{7DA84E48-9C60-4C1C-88AD-4CA3D2085766}" presName="linNode" presStyleCnt="0"/>
      <dgm:spPr/>
    </dgm:pt>
    <dgm:pt modelId="{0BF08849-651E-4C9E-814D-BAB42C3BE752}" type="pres">
      <dgm:prSet presAssocID="{7DA84E48-9C60-4C1C-88AD-4CA3D2085766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B4EF67ED-0447-4AE4-BB35-F8F0774F2C7D}" type="pres">
      <dgm:prSet presAssocID="{7DA84E48-9C60-4C1C-88AD-4CA3D2085766}" presName="descendantText" presStyleLbl="alignAccFollowNode1" presStyleIdx="0" presStyleCnt="3">
        <dgm:presLayoutVars>
          <dgm:bulletEnabled val="1"/>
        </dgm:presLayoutVars>
      </dgm:prSet>
      <dgm:spPr/>
    </dgm:pt>
    <dgm:pt modelId="{090ECFF6-67FB-4654-8E49-88677C93A43B}" type="pres">
      <dgm:prSet presAssocID="{FCC17867-DCF2-426D-A8A0-59BF9CED47A1}" presName="sp" presStyleCnt="0"/>
      <dgm:spPr/>
    </dgm:pt>
    <dgm:pt modelId="{49DD7D47-6ACB-434E-B55B-AD385711DA1F}" type="pres">
      <dgm:prSet presAssocID="{6130A628-A4F2-405D-9CC2-75E952EAF6F1}" presName="linNode" presStyleCnt="0"/>
      <dgm:spPr/>
    </dgm:pt>
    <dgm:pt modelId="{C7FFB8A2-CEBB-4A56-9054-4A11EA1FDE3E}" type="pres">
      <dgm:prSet presAssocID="{6130A628-A4F2-405D-9CC2-75E952EAF6F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7FBD1920-DBAE-4093-9AD2-704690266400}" type="pres">
      <dgm:prSet presAssocID="{6130A628-A4F2-405D-9CC2-75E952EAF6F1}" presName="descendantText" presStyleLbl="alignAccFollowNode1" presStyleIdx="1" presStyleCnt="3">
        <dgm:presLayoutVars>
          <dgm:bulletEnabled val="1"/>
        </dgm:presLayoutVars>
      </dgm:prSet>
      <dgm:spPr/>
    </dgm:pt>
    <dgm:pt modelId="{EDEE9B70-E0B3-4D42-8809-D58E3B9E0384}" type="pres">
      <dgm:prSet presAssocID="{422CD63F-CD66-4C3B-89F2-223872D895FF}" presName="sp" presStyleCnt="0"/>
      <dgm:spPr/>
    </dgm:pt>
    <dgm:pt modelId="{751EB431-2D5E-4787-A5DE-EEC0C2C86114}" type="pres">
      <dgm:prSet presAssocID="{F9E1B278-4874-4E85-9E9A-2EBEBB536974}" presName="linNode" presStyleCnt="0"/>
      <dgm:spPr/>
    </dgm:pt>
    <dgm:pt modelId="{916EC15A-17F8-49B6-8522-779C5B9A48DB}" type="pres">
      <dgm:prSet presAssocID="{F9E1B278-4874-4E85-9E9A-2EBEBB536974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F8551AA-DBC4-46FC-ACAB-AE738F3EA2FD}" type="pres">
      <dgm:prSet presAssocID="{F9E1B278-4874-4E85-9E9A-2EBEBB536974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F886F22C-4450-4A1C-B88B-F7509351AACF}" srcId="{7DA84E48-9C60-4C1C-88AD-4CA3D2085766}" destId="{55A38A3D-DEDA-496C-88DC-3E8407FD85C3}" srcOrd="0" destOrd="0" parTransId="{EDD3779C-CBFB-4BDA-BAD1-0D397CC3BB03}" sibTransId="{1F8CBCCC-0AF7-4B6C-9E5C-6B7EF1764548}"/>
    <dgm:cxn modelId="{563DA433-9622-4AFD-919E-D8492ABF567C}" type="presOf" srcId="{F9E1B278-4874-4E85-9E9A-2EBEBB536974}" destId="{916EC15A-17F8-49B6-8522-779C5B9A48DB}" srcOrd="0" destOrd="0" presId="urn:microsoft.com/office/officeart/2005/8/layout/vList5"/>
    <dgm:cxn modelId="{CAC6755E-C7A6-417A-9C15-A6AE0665D241}" srcId="{D6CA8CAB-2BAB-40D0-97D9-2151397B5C18}" destId="{F9E1B278-4874-4E85-9E9A-2EBEBB536974}" srcOrd="2" destOrd="0" parTransId="{6DC8041C-F921-4749-BAAF-07BDD227798E}" sibTransId="{F326ABE3-35F5-4E12-94FC-59C1D3E87E14}"/>
    <dgm:cxn modelId="{33273C62-A387-40D6-8837-20D41F04D525}" type="presOf" srcId="{7DA84E48-9C60-4C1C-88AD-4CA3D2085766}" destId="{0BF08849-651E-4C9E-814D-BAB42C3BE752}" srcOrd="0" destOrd="0" presId="urn:microsoft.com/office/officeart/2005/8/layout/vList5"/>
    <dgm:cxn modelId="{2C2D9767-F9EB-4909-BC14-3937024ADD4A}" type="presOf" srcId="{55A38A3D-DEDA-496C-88DC-3E8407FD85C3}" destId="{B4EF67ED-0447-4AE4-BB35-F8F0774F2C7D}" srcOrd="0" destOrd="0" presId="urn:microsoft.com/office/officeart/2005/8/layout/vList5"/>
    <dgm:cxn modelId="{A6A08453-78DA-4FA3-85F9-5CBF48FB5549}" srcId="{D6CA8CAB-2BAB-40D0-97D9-2151397B5C18}" destId="{6130A628-A4F2-405D-9CC2-75E952EAF6F1}" srcOrd="1" destOrd="0" parTransId="{33876AF5-5AF0-498D-B32C-658665BF9FF2}" sibTransId="{422CD63F-CD66-4C3B-89F2-223872D895FF}"/>
    <dgm:cxn modelId="{DF9D7E77-C697-476F-B461-921315A294DC}" srcId="{D6CA8CAB-2BAB-40D0-97D9-2151397B5C18}" destId="{7DA84E48-9C60-4C1C-88AD-4CA3D2085766}" srcOrd="0" destOrd="0" parTransId="{BA4BAF5D-BB0B-4F5A-B030-FC9F8992CC66}" sibTransId="{FCC17867-DCF2-426D-A8A0-59BF9CED47A1}"/>
    <dgm:cxn modelId="{0A37DD8D-EAA3-4F5F-AE75-DF14C9D3B8B3}" type="presOf" srcId="{D6CA8CAB-2BAB-40D0-97D9-2151397B5C18}" destId="{E300B6E3-8A81-425D-BD55-0B505F30C234}" srcOrd="0" destOrd="0" presId="urn:microsoft.com/office/officeart/2005/8/layout/vList5"/>
    <dgm:cxn modelId="{2B13169D-D31D-4B45-83D3-19F43EBED02D}" srcId="{6130A628-A4F2-405D-9CC2-75E952EAF6F1}" destId="{3C748D6F-A8C2-4772-92F2-B3B70AC95777}" srcOrd="0" destOrd="0" parTransId="{31403364-2FC3-487A-AEF3-EB8A3596B75C}" sibTransId="{A291CB7C-4191-4A6E-8213-5A21B90514D6}"/>
    <dgm:cxn modelId="{B3A4359F-763C-480E-AF49-F0BE1A7A2CF9}" type="presOf" srcId="{3C748D6F-A8C2-4772-92F2-B3B70AC95777}" destId="{7FBD1920-DBAE-4093-9AD2-704690266400}" srcOrd="0" destOrd="0" presId="urn:microsoft.com/office/officeart/2005/8/layout/vList5"/>
    <dgm:cxn modelId="{EB8155A1-F8ED-449E-8B01-A33493D358EE}" type="presOf" srcId="{6130A628-A4F2-405D-9CC2-75E952EAF6F1}" destId="{C7FFB8A2-CEBB-4A56-9054-4A11EA1FDE3E}" srcOrd="0" destOrd="0" presId="urn:microsoft.com/office/officeart/2005/8/layout/vList5"/>
    <dgm:cxn modelId="{5368DEA4-36FD-408C-9B5B-DE5D7DB2A919}" type="presOf" srcId="{5238205B-94F5-43BA-B7EE-2E93610B28F2}" destId="{1F8551AA-DBC4-46FC-ACAB-AE738F3EA2FD}" srcOrd="0" destOrd="0" presId="urn:microsoft.com/office/officeart/2005/8/layout/vList5"/>
    <dgm:cxn modelId="{10A8AAD3-06D4-4A78-A420-468D7E802DC4}" srcId="{F9E1B278-4874-4E85-9E9A-2EBEBB536974}" destId="{5238205B-94F5-43BA-B7EE-2E93610B28F2}" srcOrd="0" destOrd="0" parTransId="{7E11D070-A4C4-4F7D-8C27-BB0516A46103}" sibTransId="{E5972DD2-3B2D-4452-A602-D387E766C77B}"/>
    <dgm:cxn modelId="{648DD7BF-AF0A-423A-A3A5-C5265AE4F33E}" type="presParOf" srcId="{E300B6E3-8A81-425D-BD55-0B505F30C234}" destId="{7EDF271E-B5FB-431F-9C5F-EF64669FD567}" srcOrd="0" destOrd="0" presId="urn:microsoft.com/office/officeart/2005/8/layout/vList5"/>
    <dgm:cxn modelId="{E637B43D-DED9-4145-BAFA-2E2A8A172ED9}" type="presParOf" srcId="{7EDF271E-B5FB-431F-9C5F-EF64669FD567}" destId="{0BF08849-651E-4C9E-814D-BAB42C3BE752}" srcOrd="0" destOrd="0" presId="urn:microsoft.com/office/officeart/2005/8/layout/vList5"/>
    <dgm:cxn modelId="{0B7AEBD7-0406-48C3-947A-FADB6302E1C0}" type="presParOf" srcId="{7EDF271E-B5FB-431F-9C5F-EF64669FD567}" destId="{B4EF67ED-0447-4AE4-BB35-F8F0774F2C7D}" srcOrd="1" destOrd="0" presId="urn:microsoft.com/office/officeart/2005/8/layout/vList5"/>
    <dgm:cxn modelId="{4416BF2A-495E-400E-AA5E-5FE86A6B3E6D}" type="presParOf" srcId="{E300B6E3-8A81-425D-BD55-0B505F30C234}" destId="{090ECFF6-67FB-4654-8E49-88677C93A43B}" srcOrd="1" destOrd="0" presId="urn:microsoft.com/office/officeart/2005/8/layout/vList5"/>
    <dgm:cxn modelId="{6A85A07F-81FB-4FEA-832F-BC0C73513342}" type="presParOf" srcId="{E300B6E3-8A81-425D-BD55-0B505F30C234}" destId="{49DD7D47-6ACB-434E-B55B-AD385711DA1F}" srcOrd="2" destOrd="0" presId="urn:microsoft.com/office/officeart/2005/8/layout/vList5"/>
    <dgm:cxn modelId="{D3AF5F66-112A-4BD2-BCB2-5FC5BD0C5E0F}" type="presParOf" srcId="{49DD7D47-6ACB-434E-B55B-AD385711DA1F}" destId="{C7FFB8A2-CEBB-4A56-9054-4A11EA1FDE3E}" srcOrd="0" destOrd="0" presId="urn:microsoft.com/office/officeart/2005/8/layout/vList5"/>
    <dgm:cxn modelId="{4B1F4989-CE10-4934-92CC-BD2CC8B0AE06}" type="presParOf" srcId="{49DD7D47-6ACB-434E-B55B-AD385711DA1F}" destId="{7FBD1920-DBAE-4093-9AD2-704690266400}" srcOrd="1" destOrd="0" presId="urn:microsoft.com/office/officeart/2005/8/layout/vList5"/>
    <dgm:cxn modelId="{3901BC3C-2CDF-410E-972B-3AA5D9259DAE}" type="presParOf" srcId="{E300B6E3-8A81-425D-BD55-0B505F30C234}" destId="{EDEE9B70-E0B3-4D42-8809-D58E3B9E0384}" srcOrd="3" destOrd="0" presId="urn:microsoft.com/office/officeart/2005/8/layout/vList5"/>
    <dgm:cxn modelId="{54673E7C-B09A-45F0-A18A-66A903684DA3}" type="presParOf" srcId="{E300B6E3-8A81-425D-BD55-0B505F30C234}" destId="{751EB431-2D5E-4787-A5DE-EEC0C2C86114}" srcOrd="4" destOrd="0" presId="urn:microsoft.com/office/officeart/2005/8/layout/vList5"/>
    <dgm:cxn modelId="{05250401-0608-4AC9-832D-C46447B28CB6}" type="presParOf" srcId="{751EB431-2D5E-4787-A5DE-EEC0C2C86114}" destId="{916EC15A-17F8-49B6-8522-779C5B9A48DB}" srcOrd="0" destOrd="0" presId="urn:microsoft.com/office/officeart/2005/8/layout/vList5"/>
    <dgm:cxn modelId="{A2D06112-4D05-4620-9FB6-C80D632C4341}" type="presParOf" srcId="{751EB431-2D5E-4787-A5DE-EEC0C2C86114}" destId="{1F8551AA-DBC4-46FC-ACAB-AE738F3EA2F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F72D4B-4F16-42B3-8E53-709F4DDC61B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</dgm:pt>
    <dgm:pt modelId="{B34DA784-B568-4709-AA63-70DA6A119BAA}">
      <dgm:prSet phldrT="[Texto]"/>
      <dgm:spPr/>
      <dgm:t>
        <a:bodyPr/>
        <a:lstStyle/>
        <a:p>
          <a:r>
            <a:rPr lang="pt-BR" dirty="0"/>
            <a:t>Fatores genéticos</a:t>
          </a:r>
        </a:p>
      </dgm:t>
    </dgm:pt>
    <dgm:pt modelId="{182F0290-19D0-4161-8C76-1EE88213FA83}" type="parTrans" cxnId="{63093255-ABE7-4B5B-B4A8-77890FCE35ED}">
      <dgm:prSet/>
      <dgm:spPr/>
      <dgm:t>
        <a:bodyPr/>
        <a:lstStyle/>
        <a:p>
          <a:endParaRPr lang="pt-BR"/>
        </a:p>
      </dgm:t>
    </dgm:pt>
    <dgm:pt modelId="{29411A10-C64D-480E-8710-A74E0199CDD8}" type="sibTrans" cxnId="{63093255-ABE7-4B5B-B4A8-77890FCE35ED}">
      <dgm:prSet/>
      <dgm:spPr/>
      <dgm:t>
        <a:bodyPr/>
        <a:lstStyle/>
        <a:p>
          <a:endParaRPr lang="pt-BR"/>
        </a:p>
      </dgm:t>
    </dgm:pt>
    <dgm:pt modelId="{A2A87FAE-EE63-4054-9FC2-6ED4C821802D}">
      <dgm:prSet phldrT="[Texto]"/>
      <dgm:spPr/>
      <dgm:t>
        <a:bodyPr/>
        <a:lstStyle/>
        <a:p>
          <a:r>
            <a:rPr lang="pt-BR" b="1"/>
            <a:t>Imunorregulação da mucosa</a:t>
          </a:r>
        </a:p>
      </dgm:t>
    </dgm:pt>
    <dgm:pt modelId="{3381D0A8-C218-4D0A-A3FB-0D0C56058FB0}" type="parTrans" cxnId="{7FB141A4-03C7-4B72-9F4E-ABD608D03A3E}">
      <dgm:prSet/>
      <dgm:spPr/>
      <dgm:t>
        <a:bodyPr/>
        <a:lstStyle/>
        <a:p>
          <a:endParaRPr lang="pt-BR"/>
        </a:p>
      </dgm:t>
    </dgm:pt>
    <dgm:pt modelId="{F1F0E6FF-F134-4C07-8B8C-D7C982FB9FDA}" type="sibTrans" cxnId="{7FB141A4-03C7-4B72-9F4E-ABD608D03A3E}">
      <dgm:prSet/>
      <dgm:spPr/>
      <dgm:t>
        <a:bodyPr/>
        <a:lstStyle/>
        <a:p>
          <a:endParaRPr lang="pt-BR"/>
        </a:p>
      </dgm:t>
    </dgm:pt>
    <dgm:pt modelId="{6927865D-0D1A-410B-80C3-3ABB7E767E8A}">
      <dgm:prSet phldrT="[Texto]"/>
      <dgm:spPr/>
      <dgm:t>
        <a:bodyPr/>
        <a:lstStyle/>
        <a:p>
          <a:r>
            <a:rPr lang="pt-BR" dirty="0"/>
            <a:t>Microbiota intestinal</a:t>
          </a:r>
        </a:p>
      </dgm:t>
    </dgm:pt>
    <dgm:pt modelId="{F4834E81-8DB1-44BD-A46C-C808085D6096}" type="parTrans" cxnId="{B568F6D2-E538-414B-B5CE-6891A23CD4B4}">
      <dgm:prSet/>
      <dgm:spPr/>
      <dgm:t>
        <a:bodyPr/>
        <a:lstStyle/>
        <a:p>
          <a:endParaRPr lang="pt-BR"/>
        </a:p>
      </dgm:t>
    </dgm:pt>
    <dgm:pt modelId="{92121833-9082-46E7-9FBA-15D3591992AE}" type="sibTrans" cxnId="{B568F6D2-E538-414B-B5CE-6891A23CD4B4}">
      <dgm:prSet/>
      <dgm:spPr/>
      <dgm:t>
        <a:bodyPr/>
        <a:lstStyle/>
        <a:p>
          <a:endParaRPr lang="pt-BR"/>
        </a:p>
      </dgm:t>
    </dgm:pt>
    <dgm:pt modelId="{09ED7977-A087-46B9-871F-DEB54304D8D7}" type="pres">
      <dgm:prSet presAssocID="{3BF72D4B-4F16-42B3-8E53-709F4DDC61B0}" presName="diagram" presStyleCnt="0">
        <dgm:presLayoutVars>
          <dgm:dir/>
          <dgm:resizeHandles val="exact"/>
        </dgm:presLayoutVars>
      </dgm:prSet>
      <dgm:spPr/>
    </dgm:pt>
    <dgm:pt modelId="{4A9923F1-ED37-4C6A-B0C7-0BD48C071B7E}" type="pres">
      <dgm:prSet presAssocID="{B34DA784-B568-4709-AA63-70DA6A119BAA}" presName="node" presStyleLbl="node1" presStyleIdx="0" presStyleCnt="3">
        <dgm:presLayoutVars>
          <dgm:bulletEnabled val="1"/>
        </dgm:presLayoutVars>
      </dgm:prSet>
      <dgm:spPr/>
    </dgm:pt>
    <dgm:pt modelId="{51AA6E61-B3BB-4C26-B576-54310CA44498}" type="pres">
      <dgm:prSet presAssocID="{29411A10-C64D-480E-8710-A74E0199CDD8}" presName="sibTrans" presStyleCnt="0"/>
      <dgm:spPr/>
    </dgm:pt>
    <dgm:pt modelId="{3CE49979-652E-404F-B2C7-6362DD852000}" type="pres">
      <dgm:prSet presAssocID="{A2A87FAE-EE63-4054-9FC2-6ED4C821802D}" presName="node" presStyleLbl="node1" presStyleIdx="1" presStyleCnt="3">
        <dgm:presLayoutVars>
          <dgm:bulletEnabled val="1"/>
        </dgm:presLayoutVars>
      </dgm:prSet>
      <dgm:spPr/>
    </dgm:pt>
    <dgm:pt modelId="{44B9FE44-93C5-4FFE-8416-D6C087A27427}" type="pres">
      <dgm:prSet presAssocID="{F1F0E6FF-F134-4C07-8B8C-D7C982FB9FDA}" presName="sibTrans" presStyleCnt="0"/>
      <dgm:spPr/>
    </dgm:pt>
    <dgm:pt modelId="{D41930AA-353D-431B-9E5E-C612D6DBA9E2}" type="pres">
      <dgm:prSet presAssocID="{6927865D-0D1A-410B-80C3-3ABB7E767E8A}" presName="node" presStyleLbl="node1" presStyleIdx="2" presStyleCnt="3">
        <dgm:presLayoutVars>
          <dgm:bulletEnabled val="1"/>
        </dgm:presLayoutVars>
      </dgm:prSet>
      <dgm:spPr/>
    </dgm:pt>
  </dgm:ptLst>
  <dgm:cxnLst>
    <dgm:cxn modelId="{A826CE20-A2F5-4AC3-8E96-94DD3E68A30C}" type="presOf" srcId="{6927865D-0D1A-410B-80C3-3ABB7E767E8A}" destId="{D41930AA-353D-431B-9E5E-C612D6DBA9E2}" srcOrd="0" destOrd="0" presId="urn:microsoft.com/office/officeart/2005/8/layout/default"/>
    <dgm:cxn modelId="{63093255-ABE7-4B5B-B4A8-77890FCE35ED}" srcId="{3BF72D4B-4F16-42B3-8E53-709F4DDC61B0}" destId="{B34DA784-B568-4709-AA63-70DA6A119BAA}" srcOrd="0" destOrd="0" parTransId="{182F0290-19D0-4161-8C76-1EE88213FA83}" sibTransId="{29411A10-C64D-480E-8710-A74E0199CDD8}"/>
    <dgm:cxn modelId="{F9816D87-0B03-42B2-9493-A84EF8D8B418}" type="presOf" srcId="{A2A87FAE-EE63-4054-9FC2-6ED4C821802D}" destId="{3CE49979-652E-404F-B2C7-6362DD852000}" srcOrd="0" destOrd="0" presId="urn:microsoft.com/office/officeart/2005/8/layout/default"/>
    <dgm:cxn modelId="{7FB141A4-03C7-4B72-9F4E-ABD608D03A3E}" srcId="{3BF72D4B-4F16-42B3-8E53-709F4DDC61B0}" destId="{A2A87FAE-EE63-4054-9FC2-6ED4C821802D}" srcOrd="1" destOrd="0" parTransId="{3381D0A8-C218-4D0A-A3FB-0D0C56058FB0}" sibTransId="{F1F0E6FF-F134-4C07-8B8C-D7C982FB9FDA}"/>
    <dgm:cxn modelId="{E97133BB-4478-4AE0-83EA-87E43AF78045}" type="presOf" srcId="{3BF72D4B-4F16-42B3-8E53-709F4DDC61B0}" destId="{09ED7977-A087-46B9-871F-DEB54304D8D7}" srcOrd="0" destOrd="0" presId="urn:microsoft.com/office/officeart/2005/8/layout/default"/>
    <dgm:cxn modelId="{B568F6D2-E538-414B-B5CE-6891A23CD4B4}" srcId="{3BF72D4B-4F16-42B3-8E53-709F4DDC61B0}" destId="{6927865D-0D1A-410B-80C3-3ABB7E767E8A}" srcOrd="2" destOrd="0" parTransId="{F4834E81-8DB1-44BD-A46C-C808085D6096}" sibTransId="{92121833-9082-46E7-9FBA-15D3591992AE}"/>
    <dgm:cxn modelId="{7169B0EE-B8C8-4A7B-A9EF-5A960166154B}" type="presOf" srcId="{B34DA784-B568-4709-AA63-70DA6A119BAA}" destId="{4A9923F1-ED37-4C6A-B0C7-0BD48C071B7E}" srcOrd="0" destOrd="0" presId="urn:microsoft.com/office/officeart/2005/8/layout/default"/>
    <dgm:cxn modelId="{3E99BB40-2A9C-48DB-A946-4C9CD79194D5}" type="presParOf" srcId="{09ED7977-A087-46B9-871F-DEB54304D8D7}" destId="{4A9923F1-ED37-4C6A-B0C7-0BD48C071B7E}" srcOrd="0" destOrd="0" presId="urn:microsoft.com/office/officeart/2005/8/layout/default"/>
    <dgm:cxn modelId="{77C0AFA5-831A-48F0-8290-2866397370B9}" type="presParOf" srcId="{09ED7977-A087-46B9-871F-DEB54304D8D7}" destId="{51AA6E61-B3BB-4C26-B576-54310CA44498}" srcOrd="1" destOrd="0" presId="urn:microsoft.com/office/officeart/2005/8/layout/default"/>
    <dgm:cxn modelId="{05E26F79-66EA-4CC1-8787-5B248F9AC234}" type="presParOf" srcId="{09ED7977-A087-46B9-871F-DEB54304D8D7}" destId="{3CE49979-652E-404F-B2C7-6362DD852000}" srcOrd="2" destOrd="0" presId="urn:microsoft.com/office/officeart/2005/8/layout/default"/>
    <dgm:cxn modelId="{45F52212-B5AD-4E29-8EFA-8DE9E3905CB2}" type="presParOf" srcId="{09ED7977-A087-46B9-871F-DEB54304D8D7}" destId="{44B9FE44-93C5-4FFE-8416-D6C087A27427}" srcOrd="3" destOrd="0" presId="urn:microsoft.com/office/officeart/2005/8/layout/default"/>
    <dgm:cxn modelId="{4A515F2B-42BD-4604-BE79-BCB4E9EE7AA3}" type="presParOf" srcId="{09ED7977-A087-46B9-871F-DEB54304D8D7}" destId="{D41930AA-353D-431B-9E5E-C612D6DBA9E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B778FC-AB3A-49AD-8F64-23B1E0C5DDC5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8432A69-A6E9-4961-AAFD-0F72B676B368}">
      <dgm:prSet>
        <dgm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b="1" dirty="0"/>
            <a:t>História clínica de sangramento retal com ou sem </a:t>
          </a:r>
          <a:r>
            <a:rPr lang="pt-BR" b="1" dirty="0" err="1"/>
            <a:t>diarréia</a:t>
          </a:r>
          <a:r>
            <a:rPr lang="pt-BR" b="1" dirty="0"/>
            <a:t> num  período maior que 3 semanas</a:t>
          </a:r>
          <a:endParaRPr lang="en-US" dirty="0"/>
        </a:p>
      </dgm:t>
    </dgm:pt>
    <dgm:pt modelId="{F2DA7BBD-0128-40B5-801A-C140692286BD}" type="parTrans" cxnId="{1220A4C4-AD47-4465-B006-714BA492DF19}">
      <dgm:prSet/>
      <dgm:spPr/>
      <dgm:t>
        <a:bodyPr/>
        <a:lstStyle/>
        <a:p>
          <a:endParaRPr lang="en-US"/>
        </a:p>
      </dgm:t>
    </dgm:pt>
    <dgm:pt modelId="{BBD92A16-AC6F-441C-BAA3-27F6955EE78D}" type="sibTrans" cxnId="{1220A4C4-AD47-4465-B006-714BA492DF19}">
      <dgm:prSet/>
      <dgm:spPr/>
      <dgm:t>
        <a:bodyPr/>
        <a:lstStyle/>
        <a:p>
          <a:endParaRPr lang="en-US"/>
        </a:p>
      </dgm:t>
    </dgm:pt>
    <dgm:pt modelId="{0CB6F52E-D587-4410-BE6D-56C5A1FEA3C8}">
      <dgm:prSet/>
      <dgm:spPr/>
      <dgm:t>
        <a:bodyPr/>
        <a:lstStyle/>
        <a:p>
          <a:r>
            <a:rPr lang="pt-BR" b="1" dirty="0"/>
            <a:t>Dor abdominal recorrente. </a:t>
          </a:r>
          <a:endParaRPr lang="en-US" dirty="0"/>
        </a:p>
      </dgm:t>
    </dgm:pt>
    <dgm:pt modelId="{254B31C8-04B6-40D2-A48E-48761788AEF7}" type="parTrans" cxnId="{18A070DD-B3EE-4524-94EA-1FD92F5A08D9}">
      <dgm:prSet/>
      <dgm:spPr/>
      <dgm:t>
        <a:bodyPr/>
        <a:lstStyle/>
        <a:p>
          <a:endParaRPr lang="en-US"/>
        </a:p>
      </dgm:t>
    </dgm:pt>
    <dgm:pt modelId="{14218C67-02A8-4F66-8F96-BE2978AE791E}" type="sibTrans" cxnId="{18A070DD-B3EE-4524-94EA-1FD92F5A08D9}">
      <dgm:prSet/>
      <dgm:spPr/>
      <dgm:t>
        <a:bodyPr/>
        <a:lstStyle/>
        <a:p>
          <a:endParaRPr lang="en-US"/>
        </a:p>
      </dgm:t>
    </dgm:pt>
    <dgm:pt modelId="{14A7DBFB-2D37-43E4-9A49-3781449E882D}">
      <dgm:prSet>
        <dgm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b="1" dirty="0"/>
            <a:t>Achados endoscópicos de inflamação contínua (com  envolvimento do reto), eritema, friabilidade, </a:t>
          </a:r>
          <a:r>
            <a:rPr lang="pt-BR" b="1" dirty="0" err="1"/>
            <a:t>pseudopólipos</a:t>
          </a:r>
          <a:r>
            <a:rPr lang="pt-BR" b="1" dirty="0"/>
            <a:t> ou  ulcerações</a:t>
          </a:r>
          <a:endParaRPr lang="en-US" dirty="0"/>
        </a:p>
      </dgm:t>
    </dgm:pt>
    <dgm:pt modelId="{86C1F11D-115F-44A9-9CC4-E2475A5E7B92}" type="parTrans" cxnId="{AADD066A-061E-440F-9560-C23453357B9F}">
      <dgm:prSet/>
      <dgm:spPr/>
      <dgm:t>
        <a:bodyPr/>
        <a:lstStyle/>
        <a:p>
          <a:endParaRPr lang="en-US"/>
        </a:p>
      </dgm:t>
    </dgm:pt>
    <dgm:pt modelId="{C5A3A930-D2A8-492E-AA3B-234682286380}" type="sibTrans" cxnId="{AADD066A-061E-440F-9560-C23453357B9F}">
      <dgm:prSet/>
      <dgm:spPr/>
      <dgm:t>
        <a:bodyPr/>
        <a:lstStyle/>
        <a:p>
          <a:endParaRPr lang="en-US"/>
        </a:p>
      </dgm:t>
    </dgm:pt>
    <dgm:pt modelId="{7E06637E-133D-4697-B269-E37C8F3A010F}">
      <dgm:prSet/>
      <dgm:spPr/>
      <dgm:t>
        <a:bodyPr/>
        <a:lstStyle/>
        <a:p>
          <a:endParaRPr lang="en-US" dirty="0"/>
        </a:p>
      </dgm:t>
    </dgm:pt>
    <dgm:pt modelId="{A742F79C-C0DC-4AC1-B9F9-3C3C4E7C0878}" type="parTrans" cxnId="{9BC99547-E69D-446D-B6B8-6109ABC3C851}">
      <dgm:prSet/>
      <dgm:spPr/>
      <dgm:t>
        <a:bodyPr/>
        <a:lstStyle/>
        <a:p>
          <a:endParaRPr lang="en-US"/>
        </a:p>
      </dgm:t>
    </dgm:pt>
    <dgm:pt modelId="{846EE9BE-0A3C-458E-A758-F989F1D0EC64}" type="sibTrans" cxnId="{9BC99547-E69D-446D-B6B8-6109ABC3C851}">
      <dgm:prSet/>
      <dgm:spPr/>
      <dgm:t>
        <a:bodyPr/>
        <a:lstStyle/>
        <a:p>
          <a:endParaRPr lang="en-US"/>
        </a:p>
      </dgm:t>
    </dgm:pt>
    <dgm:pt modelId="{F69E851F-9283-41BC-9634-BBDF6C4B841F}">
      <dgm:prSet>
        <dgm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b="1" dirty="0"/>
            <a:t>Acometimento somente do cólon. Lesões superficiais da mucosa. </a:t>
          </a:r>
          <a:endParaRPr lang="en-US" dirty="0"/>
        </a:p>
      </dgm:t>
    </dgm:pt>
    <dgm:pt modelId="{4168CECE-36AE-410D-B5B8-199AD6B0D042}" type="parTrans" cxnId="{65DE4632-5D8F-49FA-AD3A-44020CEB268F}">
      <dgm:prSet/>
      <dgm:spPr/>
      <dgm:t>
        <a:bodyPr/>
        <a:lstStyle/>
        <a:p>
          <a:endParaRPr lang="en-US"/>
        </a:p>
      </dgm:t>
    </dgm:pt>
    <dgm:pt modelId="{AEEA5F9E-43EC-494B-A37E-31E9B7763144}" type="sibTrans" cxnId="{65DE4632-5D8F-49FA-AD3A-44020CEB268F}">
      <dgm:prSet/>
      <dgm:spPr/>
      <dgm:t>
        <a:bodyPr/>
        <a:lstStyle/>
        <a:p>
          <a:endParaRPr lang="en-US"/>
        </a:p>
      </dgm:t>
    </dgm:pt>
    <dgm:pt modelId="{7C3641CB-FB25-417A-BD2B-3BFD30DEFADB}">
      <dgm:prSet/>
      <dgm:spPr/>
      <dgm:t>
        <a:bodyPr/>
        <a:lstStyle/>
        <a:p>
          <a:r>
            <a:rPr lang="en-US" b="1" dirty="0" err="1"/>
            <a:t>Sintomas</a:t>
          </a:r>
          <a:r>
            <a:rPr lang="en-US" b="1" dirty="0"/>
            <a:t> </a:t>
          </a:r>
          <a:r>
            <a:rPr lang="en-US" b="1" dirty="0" err="1"/>
            <a:t>gerais</a:t>
          </a:r>
          <a:r>
            <a:rPr lang="en-US" b="1" dirty="0"/>
            <a:t>: Anemia, </a:t>
          </a:r>
          <a:r>
            <a:rPr lang="en-US" b="1" dirty="0" err="1"/>
            <a:t>febre</a:t>
          </a:r>
          <a:r>
            <a:rPr lang="en-US" b="1" dirty="0"/>
            <a:t>, </a:t>
          </a:r>
          <a:r>
            <a:rPr lang="en-US" b="1" dirty="0" err="1"/>
            <a:t>taquicardia</a:t>
          </a:r>
          <a:r>
            <a:rPr lang="en-US" b="1" dirty="0"/>
            <a:t>, entre outros.</a:t>
          </a:r>
        </a:p>
      </dgm:t>
    </dgm:pt>
    <dgm:pt modelId="{FA1A4A6A-3047-459A-A850-BB5519425298}" type="parTrans" cxnId="{D859F249-3511-48E9-9591-1E9B5EC8079D}">
      <dgm:prSet/>
      <dgm:spPr/>
      <dgm:t>
        <a:bodyPr/>
        <a:lstStyle/>
        <a:p>
          <a:endParaRPr lang="en-US"/>
        </a:p>
      </dgm:t>
    </dgm:pt>
    <dgm:pt modelId="{9D3A52FE-A871-492F-9F4E-B8E986B32FF3}" type="sibTrans" cxnId="{D859F249-3511-48E9-9591-1E9B5EC8079D}">
      <dgm:prSet/>
      <dgm:spPr/>
      <dgm:t>
        <a:bodyPr/>
        <a:lstStyle/>
        <a:p>
          <a:endParaRPr lang="en-US"/>
        </a:p>
      </dgm:t>
    </dgm:pt>
    <dgm:pt modelId="{35C3EF02-9125-4BCE-9427-A70531A209C5}">
      <dgm:prSet/>
      <dgm:spPr/>
      <dgm:t>
        <a:bodyPr/>
        <a:lstStyle/>
        <a:p>
          <a:r>
            <a:rPr lang="pt-BR" b="1"/>
            <a:t>NÃO HÁ envolvimento do intestino delgado.</a:t>
          </a:r>
          <a:endParaRPr lang="en-US"/>
        </a:p>
      </dgm:t>
    </dgm:pt>
    <dgm:pt modelId="{3FA0C9A9-CA95-4003-9378-87978F36CF45}" type="parTrans" cxnId="{E527F508-51BF-4817-ADF4-84BE768F0904}">
      <dgm:prSet/>
      <dgm:spPr/>
      <dgm:t>
        <a:bodyPr/>
        <a:lstStyle/>
        <a:p>
          <a:endParaRPr lang="en-US"/>
        </a:p>
      </dgm:t>
    </dgm:pt>
    <dgm:pt modelId="{FAC32DA5-B37F-4A3B-B4CC-88FED000B8BE}" type="sibTrans" cxnId="{E527F508-51BF-4817-ADF4-84BE768F0904}">
      <dgm:prSet/>
      <dgm:spPr/>
      <dgm:t>
        <a:bodyPr/>
        <a:lstStyle/>
        <a:p>
          <a:endParaRPr lang="en-US"/>
        </a:p>
      </dgm:t>
    </dgm:pt>
    <dgm:pt modelId="{98702F7E-4058-449D-A55D-D8F8AB7AFCDA}">
      <dgm:prSet>
        <dgm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b="1" dirty="0"/>
            <a:t>Excluam-se casos com achados de uma infecção específica, história  de colite por antibiótico ou abuso de laxativos.</a:t>
          </a:r>
          <a:endParaRPr lang="en-US" dirty="0"/>
        </a:p>
      </dgm:t>
    </dgm:pt>
    <dgm:pt modelId="{65F2CB19-4E47-448E-9BDA-1B78A31D3E46}" type="parTrans" cxnId="{A26C5007-7B8B-4774-A646-04D9B13786AE}">
      <dgm:prSet/>
      <dgm:spPr/>
      <dgm:t>
        <a:bodyPr/>
        <a:lstStyle/>
        <a:p>
          <a:endParaRPr lang="en-US"/>
        </a:p>
      </dgm:t>
    </dgm:pt>
    <dgm:pt modelId="{4271B5EC-0D36-485E-8193-F345B4DD3995}" type="sibTrans" cxnId="{A26C5007-7B8B-4774-A646-04D9B13786AE}">
      <dgm:prSet/>
      <dgm:spPr/>
      <dgm:t>
        <a:bodyPr/>
        <a:lstStyle/>
        <a:p>
          <a:endParaRPr lang="en-US"/>
        </a:p>
      </dgm:t>
    </dgm:pt>
    <dgm:pt modelId="{971A3821-DC3F-42C7-A1CD-9AAC9424CE1B}" type="pres">
      <dgm:prSet presAssocID="{22B778FC-AB3A-49AD-8F64-23B1E0C5DDC5}" presName="vert0" presStyleCnt="0">
        <dgm:presLayoutVars>
          <dgm:dir/>
          <dgm:animOne val="branch"/>
          <dgm:animLvl val="lvl"/>
        </dgm:presLayoutVars>
      </dgm:prSet>
      <dgm:spPr/>
    </dgm:pt>
    <dgm:pt modelId="{27858C63-DEC5-466F-9888-A32D0BAEECB8}" type="pres">
      <dgm:prSet presAssocID="{08432A69-A6E9-4961-AAFD-0F72B676B368}" presName="thickLine" presStyleLbl="alignNode1" presStyleIdx="0" presStyleCnt="8"/>
      <dgm:spPr/>
    </dgm:pt>
    <dgm:pt modelId="{55C72512-2406-4B03-9BA5-362D6DCCD61D}" type="pres">
      <dgm:prSet presAssocID="{08432A69-A6E9-4961-AAFD-0F72B676B368}" presName="horz1" presStyleCnt="0"/>
      <dgm:spPr/>
    </dgm:pt>
    <dgm:pt modelId="{065EB2D8-9C75-47F5-8078-B9AE9C595985}" type="pres">
      <dgm:prSet presAssocID="{08432A69-A6E9-4961-AAFD-0F72B676B368}" presName="tx1" presStyleLbl="revTx" presStyleIdx="0" presStyleCnt="8"/>
      <dgm:spPr/>
    </dgm:pt>
    <dgm:pt modelId="{16456306-D82E-4FEF-94FA-674E0B91BB97}" type="pres">
      <dgm:prSet presAssocID="{08432A69-A6E9-4961-AAFD-0F72B676B368}" presName="vert1" presStyleCnt="0"/>
      <dgm:spPr/>
    </dgm:pt>
    <dgm:pt modelId="{C71B853A-7264-44A5-8958-9C20978F8FC4}" type="pres">
      <dgm:prSet presAssocID="{0CB6F52E-D587-4410-BE6D-56C5A1FEA3C8}" presName="thickLine" presStyleLbl="alignNode1" presStyleIdx="1" presStyleCnt="8"/>
      <dgm:spPr/>
    </dgm:pt>
    <dgm:pt modelId="{0ACAF783-B8C5-40AC-874C-68F611AF8368}" type="pres">
      <dgm:prSet presAssocID="{0CB6F52E-D587-4410-BE6D-56C5A1FEA3C8}" presName="horz1" presStyleCnt="0"/>
      <dgm:spPr/>
    </dgm:pt>
    <dgm:pt modelId="{9975A1D3-F388-4E9E-8C6B-5D1AAE7776BB}" type="pres">
      <dgm:prSet presAssocID="{0CB6F52E-D587-4410-BE6D-56C5A1FEA3C8}" presName="tx1" presStyleLbl="revTx" presStyleIdx="1" presStyleCnt="8"/>
      <dgm:spPr/>
    </dgm:pt>
    <dgm:pt modelId="{CC049472-B73B-41DD-8C42-E3C23C074A13}" type="pres">
      <dgm:prSet presAssocID="{0CB6F52E-D587-4410-BE6D-56C5A1FEA3C8}" presName="vert1" presStyleCnt="0"/>
      <dgm:spPr/>
    </dgm:pt>
    <dgm:pt modelId="{F9C583B1-8652-49EE-8EF2-F3CA13C1BC67}" type="pres">
      <dgm:prSet presAssocID="{14A7DBFB-2D37-43E4-9A49-3781449E882D}" presName="thickLine" presStyleLbl="alignNode1" presStyleIdx="2" presStyleCnt="8"/>
      <dgm:spPr/>
    </dgm:pt>
    <dgm:pt modelId="{505071C3-30BE-49D1-A7E6-0F536875E25A}" type="pres">
      <dgm:prSet presAssocID="{14A7DBFB-2D37-43E4-9A49-3781449E882D}" presName="horz1" presStyleCnt="0"/>
      <dgm:spPr/>
    </dgm:pt>
    <dgm:pt modelId="{0B560488-D1E4-47C2-8D54-40BEED12CE65}" type="pres">
      <dgm:prSet presAssocID="{14A7DBFB-2D37-43E4-9A49-3781449E882D}" presName="tx1" presStyleLbl="revTx" presStyleIdx="2" presStyleCnt="8"/>
      <dgm:spPr/>
    </dgm:pt>
    <dgm:pt modelId="{6123A6FD-9955-4DA7-80BE-7F35ADC06069}" type="pres">
      <dgm:prSet presAssocID="{14A7DBFB-2D37-43E4-9A49-3781449E882D}" presName="vert1" presStyleCnt="0"/>
      <dgm:spPr/>
    </dgm:pt>
    <dgm:pt modelId="{22E6A847-FE1F-49B7-B684-B0ADF6F331FE}" type="pres">
      <dgm:prSet presAssocID="{7E06637E-133D-4697-B269-E37C8F3A010F}" presName="thickLine" presStyleLbl="alignNode1" presStyleIdx="3" presStyleCnt="8" custLinFactNeighborX="-1219" custLinFactNeighborY="93512"/>
      <dgm:spPr/>
    </dgm:pt>
    <dgm:pt modelId="{CFFB9036-62E0-4B2E-8802-71A29F9324CB}" type="pres">
      <dgm:prSet presAssocID="{7E06637E-133D-4697-B269-E37C8F3A010F}" presName="horz1" presStyleCnt="0"/>
      <dgm:spPr/>
    </dgm:pt>
    <dgm:pt modelId="{8E39935D-5DAE-4692-B3F1-1618DAEDE66D}" type="pres">
      <dgm:prSet presAssocID="{7E06637E-133D-4697-B269-E37C8F3A010F}" presName="tx1" presStyleLbl="revTx" presStyleIdx="3" presStyleCnt="8"/>
      <dgm:spPr/>
    </dgm:pt>
    <dgm:pt modelId="{51B1A2F7-EEF3-4321-802F-22662CD18794}" type="pres">
      <dgm:prSet presAssocID="{7E06637E-133D-4697-B269-E37C8F3A010F}" presName="vert1" presStyleCnt="0"/>
      <dgm:spPr/>
    </dgm:pt>
    <dgm:pt modelId="{E3DDEF7F-6CA2-46FF-859D-EB83B6EB5240}" type="pres">
      <dgm:prSet presAssocID="{F69E851F-9283-41BC-9634-BBDF6C4B841F}" presName="thickLine" presStyleLbl="alignNode1" presStyleIdx="4" presStyleCnt="8"/>
      <dgm:spPr/>
    </dgm:pt>
    <dgm:pt modelId="{137B0BD9-9259-4883-A10B-903A44514633}" type="pres">
      <dgm:prSet presAssocID="{F69E851F-9283-41BC-9634-BBDF6C4B841F}" presName="horz1" presStyleCnt="0"/>
      <dgm:spPr/>
    </dgm:pt>
    <dgm:pt modelId="{7CF483F5-2313-4CFB-A6BF-10E12CC0A0C1}" type="pres">
      <dgm:prSet presAssocID="{F69E851F-9283-41BC-9634-BBDF6C4B841F}" presName="tx1" presStyleLbl="revTx" presStyleIdx="4" presStyleCnt="8"/>
      <dgm:spPr/>
    </dgm:pt>
    <dgm:pt modelId="{E2DDCCF7-09E9-4C2B-8075-CEC03FC5A614}" type="pres">
      <dgm:prSet presAssocID="{F69E851F-9283-41BC-9634-BBDF6C4B841F}" presName="vert1" presStyleCnt="0"/>
      <dgm:spPr/>
    </dgm:pt>
    <dgm:pt modelId="{545B4D75-E1F1-4B2F-83CF-90BC4A604F58}" type="pres">
      <dgm:prSet presAssocID="{7C3641CB-FB25-417A-BD2B-3BFD30DEFADB}" presName="thickLine" presStyleLbl="alignNode1" presStyleIdx="5" presStyleCnt="8"/>
      <dgm:spPr/>
    </dgm:pt>
    <dgm:pt modelId="{DAF36D6B-B78C-48AD-B9CB-22765223ADA9}" type="pres">
      <dgm:prSet presAssocID="{7C3641CB-FB25-417A-BD2B-3BFD30DEFADB}" presName="horz1" presStyleCnt="0"/>
      <dgm:spPr/>
    </dgm:pt>
    <dgm:pt modelId="{BC53DC7D-0C5E-460D-8546-EF15CA729964}" type="pres">
      <dgm:prSet presAssocID="{7C3641CB-FB25-417A-BD2B-3BFD30DEFADB}" presName="tx1" presStyleLbl="revTx" presStyleIdx="5" presStyleCnt="8"/>
      <dgm:spPr/>
    </dgm:pt>
    <dgm:pt modelId="{601E7F47-A6F8-48E2-8E6B-2E48BF528F7A}" type="pres">
      <dgm:prSet presAssocID="{7C3641CB-FB25-417A-BD2B-3BFD30DEFADB}" presName="vert1" presStyleCnt="0"/>
      <dgm:spPr/>
    </dgm:pt>
    <dgm:pt modelId="{D8B4C2D7-030E-4EBA-9224-06CF96203F3E}" type="pres">
      <dgm:prSet presAssocID="{35C3EF02-9125-4BCE-9427-A70531A209C5}" presName="thickLine" presStyleLbl="alignNode1" presStyleIdx="6" presStyleCnt="8"/>
      <dgm:spPr/>
    </dgm:pt>
    <dgm:pt modelId="{C4F5C79D-00B6-4862-89A5-0A4968158BF3}" type="pres">
      <dgm:prSet presAssocID="{35C3EF02-9125-4BCE-9427-A70531A209C5}" presName="horz1" presStyleCnt="0"/>
      <dgm:spPr/>
    </dgm:pt>
    <dgm:pt modelId="{2DE79E95-1AFB-442D-A065-30B409C78C1F}" type="pres">
      <dgm:prSet presAssocID="{35C3EF02-9125-4BCE-9427-A70531A209C5}" presName="tx1" presStyleLbl="revTx" presStyleIdx="6" presStyleCnt="8"/>
      <dgm:spPr/>
    </dgm:pt>
    <dgm:pt modelId="{B23C8320-BAB7-4234-8DCA-42C92CA70727}" type="pres">
      <dgm:prSet presAssocID="{35C3EF02-9125-4BCE-9427-A70531A209C5}" presName="vert1" presStyleCnt="0"/>
      <dgm:spPr/>
    </dgm:pt>
    <dgm:pt modelId="{C191FA41-3C45-4896-886D-542F4E30B765}" type="pres">
      <dgm:prSet presAssocID="{98702F7E-4058-449D-A55D-D8F8AB7AFCDA}" presName="thickLine" presStyleLbl="alignNode1" presStyleIdx="7" presStyleCnt="8"/>
      <dgm:spPr/>
    </dgm:pt>
    <dgm:pt modelId="{CCAC694F-FD9E-4AB2-8CDA-CDD0143912F1}" type="pres">
      <dgm:prSet presAssocID="{98702F7E-4058-449D-A55D-D8F8AB7AFCDA}" presName="horz1" presStyleCnt="0"/>
      <dgm:spPr/>
    </dgm:pt>
    <dgm:pt modelId="{542343F6-888C-42C5-9C89-0ABC4AA383E0}" type="pres">
      <dgm:prSet presAssocID="{98702F7E-4058-449D-A55D-D8F8AB7AFCDA}" presName="tx1" presStyleLbl="revTx" presStyleIdx="7" presStyleCnt="8"/>
      <dgm:spPr/>
    </dgm:pt>
    <dgm:pt modelId="{4E097AF4-26DB-4CD0-A87A-4D0824FB83B2}" type="pres">
      <dgm:prSet presAssocID="{98702F7E-4058-449D-A55D-D8F8AB7AFCDA}" presName="vert1" presStyleCnt="0"/>
      <dgm:spPr/>
    </dgm:pt>
  </dgm:ptLst>
  <dgm:cxnLst>
    <dgm:cxn modelId="{A26C5007-7B8B-4774-A646-04D9B13786AE}" srcId="{22B778FC-AB3A-49AD-8F64-23B1E0C5DDC5}" destId="{98702F7E-4058-449D-A55D-D8F8AB7AFCDA}" srcOrd="7" destOrd="0" parTransId="{65F2CB19-4E47-448E-9BDA-1B78A31D3E46}" sibTransId="{4271B5EC-0D36-485E-8193-F345B4DD3995}"/>
    <dgm:cxn modelId="{E527F508-51BF-4817-ADF4-84BE768F0904}" srcId="{22B778FC-AB3A-49AD-8F64-23B1E0C5DDC5}" destId="{35C3EF02-9125-4BCE-9427-A70531A209C5}" srcOrd="6" destOrd="0" parTransId="{3FA0C9A9-CA95-4003-9378-87978F36CF45}" sibTransId="{FAC32DA5-B37F-4A3B-B4CC-88FED000B8BE}"/>
    <dgm:cxn modelId="{3EF96217-9D67-46E9-858C-E681C96724CE}" type="presOf" srcId="{7C3641CB-FB25-417A-BD2B-3BFD30DEFADB}" destId="{BC53DC7D-0C5E-460D-8546-EF15CA729964}" srcOrd="0" destOrd="0" presId="urn:microsoft.com/office/officeart/2008/layout/LinedList"/>
    <dgm:cxn modelId="{C1168417-4B58-46D4-A1F0-DB43B9632874}" type="presOf" srcId="{35C3EF02-9125-4BCE-9427-A70531A209C5}" destId="{2DE79E95-1AFB-442D-A065-30B409C78C1F}" srcOrd="0" destOrd="0" presId="urn:microsoft.com/office/officeart/2008/layout/LinedList"/>
    <dgm:cxn modelId="{65DE4632-5D8F-49FA-AD3A-44020CEB268F}" srcId="{22B778FC-AB3A-49AD-8F64-23B1E0C5DDC5}" destId="{F69E851F-9283-41BC-9634-BBDF6C4B841F}" srcOrd="4" destOrd="0" parTransId="{4168CECE-36AE-410D-B5B8-199AD6B0D042}" sibTransId="{AEEA5F9E-43EC-494B-A37E-31E9B7763144}"/>
    <dgm:cxn modelId="{9BC99547-E69D-446D-B6B8-6109ABC3C851}" srcId="{22B778FC-AB3A-49AD-8F64-23B1E0C5DDC5}" destId="{7E06637E-133D-4697-B269-E37C8F3A010F}" srcOrd="3" destOrd="0" parTransId="{A742F79C-C0DC-4AC1-B9F9-3C3C4E7C0878}" sibTransId="{846EE9BE-0A3C-458E-A758-F989F1D0EC64}"/>
    <dgm:cxn modelId="{D859F249-3511-48E9-9591-1E9B5EC8079D}" srcId="{22B778FC-AB3A-49AD-8F64-23B1E0C5DDC5}" destId="{7C3641CB-FB25-417A-BD2B-3BFD30DEFADB}" srcOrd="5" destOrd="0" parTransId="{FA1A4A6A-3047-459A-A850-BB5519425298}" sibTransId="{9D3A52FE-A871-492F-9F4E-B8E986B32FF3}"/>
    <dgm:cxn modelId="{AADD066A-061E-440F-9560-C23453357B9F}" srcId="{22B778FC-AB3A-49AD-8F64-23B1E0C5DDC5}" destId="{14A7DBFB-2D37-43E4-9A49-3781449E882D}" srcOrd="2" destOrd="0" parTransId="{86C1F11D-115F-44A9-9CC4-E2475A5E7B92}" sibTransId="{C5A3A930-D2A8-492E-AA3B-234682286380}"/>
    <dgm:cxn modelId="{400F2654-58AD-4B89-9B64-2FD019C345D2}" type="presOf" srcId="{14A7DBFB-2D37-43E4-9A49-3781449E882D}" destId="{0B560488-D1E4-47C2-8D54-40BEED12CE65}" srcOrd="0" destOrd="0" presId="urn:microsoft.com/office/officeart/2008/layout/LinedList"/>
    <dgm:cxn modelId="{786F6A8C-B4C0-4256-8CF9-473BDDA28209}" type="presOf" srcId="{F69E851F-9283-41BC-9634-BBDF6C4B841F}" destId="{7CF483F5-2313-4CFB-A6BF-10E12CC0A0C1}" srcOrd="0" destOrd="0" presId="urn:microsoft.com/office/officeart/2008/layout/LinedList"/>
    <dgm:cxn modelId="{1220A4C4-AD47-4465-B006-714BA492DF19}" srcId="{22B778FC-AB3A-49AD-8F64-23B1E0C5DDC5}" destId="{08432A69-A6E9-4961-AAFD-0F72B676B368}" srcOrd="0" destOrd="0" parTransId="{F2DA7BBD-0128-40B5-801A-C140692286BD}" sibTransId="{BBD92A16-AC6F-441C-BAA3-27F6955EE78D}"/>
    <dgm:cxn modelId="{A76FABC5-E167-4456-A0C2-DCE371851296}" type="presOf" srcId="{22B778FC-AB3A-49AD-8F64-23B1E0C5DDC5}" destId="{971A3821-DC3F-42C7-A1CD-9AAC9424CE1B}" srcOrd="0" destOrd="0" presId="urn:microsoft.com/office/officeart/2008/layout/LinedList"/>
    <dgm:cxn modelId="{6A98F2CB-D9D5-416A-909C-7DA4E59036CA}" type="presOf" srcId="{0CB6F52E-D587-4410-BE6D-56C5A1FEA3C8}" destId="{9975A1D3-F388-4E9E-8C6B-5D1AAE7776BB}" srcOrd="0" destOrd="0" presId="urn:microsoft.com/office/officeart/2008/layout/LinedList"/>
    <dgm:cxn modelId="{18A070DD-B3EE-4524-94EA-1FD92F5A08D9}" srcId="{22B778FC-AB3A-49AD-8F64-23B1E0C5DDC5}" destId="{0CB6F52E-D587-4410-BE6D-56C5A1FEA3C8}" srcOrd="1" destOrd="0" parTransId="{254B31C8-04B6-40D2-A48E-48761788AEF7}" sibTransId="{14218C67-02A8-4F66-8F96-BE2978AE791E}"/>
    <dgm:cxn modelId="{5046EBE3-4228-410A-8C90-111FF91DC386}" type="presOf" srcId="{7E06637E-133D-4697-B269-E37C8F3A010F}" destId="{8E39935D-5DAE-4692-B3F1-1618DAEDE66D}" srcOrd="0" destOrd="0" presId="urn:microsoft.com/office/officeart/2008/layout/LinedList"/>
    <dgm:cxn modelId="{65DFEFE5-33DD-453E-AF1B-A4CD50262245}" type="presOf" srcId="{08432A69-A6E9-4961-AAFD-0F72B676B368}" destId="{065EB2D8-9C75-47F5-8078-B9AE9C595985}" srcOrd="0" destOrd="0" presId="urn:microsoft.com/office/officeart/2008/layout/LinedList"/>
    <dgm:cxn modelId="{D74FC5EC-FBCF-49E4-8028-47DEC24B4497}" type="presOf" srcId="{98702F7E-4058-449D-A55D-D8F8AB7AFCDA}" destId="{542343F6-888C-42C5-9C89-0ABC4AA383E0}" srcOrd="0" destOrd="0" presId="urn:microsoft.com/office/officeart/2008/layout/LinedList"/>
    <dgm:cxn modelId="{B058C25B-3A44-42DD-9A26-B2EE4D7B27CF}" type="presParOf" srcId="{971A3821-DC3F-42C7-A1CD-9AAC9424CE1B}" destId="{27858C63-DEC5-466F-9888-A32D0BAEECB8}" srcOrd="0" destOrd="0" presId="urn:microsoft.com/office/officeart/2008/layout/LinedList"/>
    <dgm:cxn modelId="{98D63E97-831E-409C-A163-2314405CD9DB}" type="presParOf" srcId="{971A3821-DC3F-42C7-A1CD-9AAC9424CE1B}" destId="{55C72512-2406-4B03-9BA5-362D6DCCD61D}" srcOrd="1" destOrd="0" presId="urn:microsoft.com/office/officeart/2008/layout/LinedList"/>
    <dgm:cxn modelId="{444B6A76-AC17-4624-9569-ADFFC1C58EFC}" type="presParOf" srcId="{55C72512-2406-4B03-9BA5-362D6DCCD61D}" destId="{065EB2D8-9C75-47F5-8078-B9AE9C595985}" srcOrd="0" destOrd="0" presId="urn:microsoft.com/office/officeart/2008/layout/LinedList"/>
    <dgm:cxn modelId="{399A95CC-9A86-4C8E-AA0F-E906B8E86B40}" type="presParOf" srcId="{55C72512-2406-4B03-9BA5-362D6DCCD61D}" destId="{16456306-D82E-4FEF-94FA-674E0B91BB97}" srcOrd="1" destOrd="0" presId="urn:microsoft.com/office/officeart/2008/layout/LinedList"/>
    <dgm:cxn modelId="{51E7C16E-6E01-4074-A27F-D88A2B2B72B7}" type="presParOf" srcId="{971A3821-DC3F-42C7-A1CD-9AAC9424CE1B}" destId="{C71B853A-7264-44A5-8958-9C20978F8FC4}" srcOrd="2" destOrd="0" presId="urn:microsoft.com/office/officeart/2008/layout/LinedList"/>
    <dgm:cxn modelId="{1ECFD672-9DC4-447F-A7B9-61CD0C38287C}" type="presParOf" srcId="{971A3821-DC3F-42C7-A1CD-9AAC9424CE1B}" destId="{0ACAF783-B8C5-40AC-874C-68F611AF8368}" srcOrd="3" destOrd="0" presId="urn:microsoft.com/office/officeart/2008/layout/LinedList"/>
    <dgm:cxn modelId="{5ACE917E-68F7-4348-8E48-83C8B3C3E29C}" type="presParOf" srcId="{0ACAF783-B8C5-40AC-874C-68F611AF8368}" destId="{9975A1D3-F388-4E9E-8C6B-5D1AAE7776BB}" srcOrd="0" destOrd="0" presId="urn:microsoft.com/office/officeart/2008/layout/LinedList"/>
    <dgm:cxn modelId="{42188623-B069-46A8-B704-6B41DD04C13F}" type="presParOf" srcId="{0ACAF783-B8C5-40AC-874C-68F611AF8368}" destId="{CC049472-B73B-41DD-8C42-E3C23C074A13}" srcOrd="1" destOrd="0" presId="urn:microsoft.com/office/officeart/2008/layout/LinedList"/>
    <dgm:cxn modelId="{DF5410E4-407B-42A0-852D-99BD045891AB}" type="presParOf" srcId="{971A3821-DC3F-42C7-A1CD-9AAC9424CE1B}" destId="{F9C583B1-8652-49EE-8EF2-F3CA13C1BC67}" srcOrd="4" destOrd="0" presId="urn:microsoft.com/office/officeart/2008/layout/LinedList"/>
    <dgm:cxn modelId="{4034731F-C52A-43FC-9B83-78128F3926D5}" type="presParOf" srcId="{971A3821-DC3F-42C7-A1CD-9AAC9424CE1B}" destId="{505071C3-30BE-49D1-A7E6-0F536875E25A}" srcOrd="5" destOrd="0" presId="urn:microsoft.com/office/officeart/2008/layout/LinedList"/>
    <dgm:cxn modelId="{14851204-32EB-40EE-AE6F-92459D61FF27}" type="presParOf" srcId="{505071C3-30BE-49D1-A7E6-0F536875E25A}" destId="{0B560488-D1E4-47C2-8D54-40BEED12CE65}" srcOrd="0" destOrd="0" presId="urn:microsoft.com/office/officeart/2008/layout/LinedList"/>
    <dgm:cxn modelId="{9733AC55-DA35-4BE0-9A1F-057D02548CCF}" type="presParOf" srcId="{505071C3-30BE-49D1-A7E6-0F536875E25A}" destId="{6123A6FD-9955-4DA7-80BE-7F35ADC06069}" srcOrd="1" destOrd="0" presId="urn:microsoft.com/office/officeart/2008/layout/LinedList"/>
    <dgm:cxn modelId="{41EF4F78-56A9-4614-B25E-E597137E5640}" type="presParOf" srcId="{971A3821-DC3F-42C7-A1CD-9AAC9424CE1B}" destId="{22E6A847-FE1F-49B7-B684-B0ADF6F331FE}" srcOrd="6" destOrd="0" presId="urn:microsoft.com/office/officeart/2008/layout/LinedList"/>
    <dgm:cxn modelId="{A2950B4F-47C2-45ED-8D20-9DDC53560B93}" type="presParOf" srcId="{971A3821-DC3F-42C7-A1CD-9AAC9424CE1B}" destId="{CFFB9036-62E0-4B2E-8802-71A29F9324CB}" srcOrd="7" destOrd="0" presId="urn:microsoft.com/office/officeart/2008/layout/LinedList"/>
    <dgm:cxn modelId="{103DF31C-61C5-4AF9-A1A2-23E513C0F248}" type="presParOf" srcId="{CFFB9036-62E0-4B2E-8802-71A29F9324CB}" destId="{8E39935D-5DAE-4692-B3F1-1618DAEDE66D}" srcOrd="0" destOrd="0" presId="urn:microsoft.com/office/officeart/2008/layout/LinedList"/>
    <dgm:cxn modelId="{52840E9B-64A0-46B4-898F-E7D8C1FE8EA1}" type="presParOf" srcId="{CFFB9036-62E0-4B2E-8802-71A29F9324CB}" destId="{51B1A2F7-EEF3-4321-802F-22662CD18794}" srcOrd="1" destOrd="0" presId="urn:microsoft.com/office/officeart/2008/layout/LinedList"/>
    <dgm:cxn modelId="{D9131280-D0F0-4EB3-89FE-1FB46CD9F48A}" type="presParOf" srcId="{971A3821-DC3F-42C7-A1CD-9AAC9424CE1B}" destId="{E3DDEF7F-6CA2-46FF-859D-EB83B6EB5240}" srcOrd="8" destOrd="0" presId="urn:microsoft.com/office/officeart/2008/layout/LinedList"/>
    <dgm:cxn modelId="{59E01236-2C56-4723-9CF1-958F0FA467C2}" type="presParOf" srcId="{971A3821-DC3F-42C7-A1CD-9AAC9424CE1B}" destId="{137B0BD9-9259-4883-A10B-903A44514633}" srcOrd="9" destOrd="0" presId="urn:microsoft.com/office/officeart/2008/layout/LinedList"/>
    <dgm:cxn modelId="{C2658382-0FFE-44AC-AC44-569CC738CE81}" type="presParOf" srcId="{137B0BD9-9259-4883-A10B-903A44514633}" destId="{7CF483F5-2313-4CFB-A6BF-10E12CC0A0C1}" srcOrd="0" destOrd="0" presId="urn:microsoft.com/office/officeart/2008/layout/LinedList"/>
    <dgm:cxn modelId="{2D9E871D-06F5-40E4-918F-C1BD0D49BE34}" type="presParOf" srcId="{137B0BD9-9259-4883-A10B-903A44514633}" destId="{E2DDCCF7-09E9-4C2B-8075-CEC03FC5A614}" srcOrd="1" destOrd="0" presId="urn:microsoft.com/office/officeart/2008/layout/LinedList"/>
    <dgm:cxn modelId="{2D8166D6-26C9-446F-A295-23081C533D85}" type="presParOf" srcId="{971A3821-DC3F-42C7-A1CD-9AAC9424CE1B}" destId="{545B4D75-E1F1-4B2F-83CF-90BC4A604F58}" srcOrd="10" destOrd="0" presId="urn:microsoft.com/office/officeart/2008/layout/LinedList"/>
    <dgm:cxn modelId="{B969B173-6061-45E6-AEB7-38735B6E4015}" type="presParOf" srcId="{971A3821-DC3F-42C7-A1CD-9AAC9424CE1B}" destId="{DAF36D6B-B78C-48AD-B9CB-22765223ADA9}" srcOrd="11" destOrd="0" presId="urn:microsoft.com/office/officeart/2008/layout/LinedList"/>
    <dgm:cxn modelId="{4BD51F71-1586-4059-A312-F50630930E3F}" type="presParOf" srcId="{DAF36D6B-B78C-48AD-B9CB-22765223ADA9}" destId="{BC53DC7D-0C5E-460D-8546-EF15CA729964}" srcOrd="0" destOrd="0" presId="urn:microsoft.com/office/officeart/2008/layout/LinedList"/>
    <dgm:cxn modelId="{764023D1-29D5-433C-BE00-B0D58E098B75}" type="presParOf" srcId="{DAF36D6B-B78C-48AD-B9CB-22765223ADA9}" destId="{601E7F47-A6F8-48E2-8E6B-2E48BF528F7A}" srcOrd="1" destOrd="0" presId="urn:microsoft.com/office/officeart/2008/layout/LinedList"/>
    <dgm:cxn modelId="{2BDC30E8-E849-4966-8A87-98D9F0B69638}" type="presParOf" srcId="{971A3821-DC3F-42C7-A1CD-9AAC9424CE1B}" destId="{D8B4C2D7-030E-4EBA-9224-06CF96203F3E}" srcOrd="12" destOrd="0" presId="urn:microsoft.com/office/officeart/2008/layout/LinedList"/>
    <dgm:cxn modelId="{B11285E9-F13D-40AF-8318-2BDA6AC95862}" type="presParOf" srcId="{971A3821-DC3F-42C7-A1CD-9AAC9424CE1B}" destId="{C4F5C79D-00B6-4862-89A5-0A4968158BF3}" srcOrd="13" destOrd="0" presId="urn:microsoft.com/office/officeart/2008/layout/LinedList"/>
    <dgm:cxn modelId="{9EBB590A-A823-4F5F-AB6D-E6EE4E1E8F46}" type="presParOf" srcId="{C4F5C79D-00B6-4862-89A5-0A4968158BF3}" destId="{2DE79E95-1AFB-442D-A065-30B409C78C1F}" srcOrd="0" destOrd="0" presId="urn:microsoft.com/office/officeart/2008/layout/LinedList"/>
    <dgm:cxn modelId="{071D7912-246A-4839-88AC-9EFE12ECA9F0}" type="presParOf" srcId="{C4F5C79D-00B6-4862-89A5-0A4968158BF3}" destId="{B23C8320-BAB7-4234-8DCA-42C92CA70727}" srcOrd="1" destOrd="0" presId="urn:microsoft.com/office/officeart/2008/layout/LinedList"/>
    <dgm:cxn modelId="{46E189C7-0C46-4821-83CA-95ABDC471A85}" type="presParOf" srcId="{971A3821-DC3F-42C7-A1CD-9AAC9424CE1B}" destId="{C191FA41-3C45-4896-886D-542F4E30B765}" srcOrd="14" destOrd="0" presId="urn:microsoft.com/office/officeart/2008/layout/LinedList"/>
    <dgm:cxn modelId="{8153BE3A-BBB1-43F3-9C6D-C3AB3325A6C4}" type="presParOf" srcId="{971A3821-DC3F-42C7-A1CD-9AAC9424CE1B}" destId="{CCAC694F-FD9E-4AB2-8CDA-CDD0143912F1}" srcOrd="15" destOrd="0" presId="urn:microsoft.com/office/officeart/2008/layout/LinedList"/>
    <dgm:cxn modelId="{55DBF39E-AA20-42F5-A3FA-74767D09DDB8}" type="presParOf" srcId="{CCAC694F-FD9E-4AB2-8CDA-CDD0143912F1}" destId="{542343F6-888C-42C5-9C89-0ABC4AA383E0}" srcOrd="0" destOrd="0" presId="urn:microsoft.com/office/officeart/2008/layout/LinedList"/>
    <dgm:cxn modelId="{4EF8EA77-56B3-4CD1-820A-5D3BDBD3D493}" type="presParOf" srcId="{CCAC694F-FD9E-4AB2-8CDA-CDD0143912F1}" destId="{4E097AF4-26DB-4CD0-A87A-4D0824FB83B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EB5337-DE34-435D-96B2-B89808406F85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9CD3DB-5C33-43F1-A9B3-84275A7E9C50}">
      <dgm:prSet/>
      <dgm:spPr/>
      <dgm:t>
        <a:bodyPr/>
        <a:lstStyle/>
        <a:p>
          <a:r>
            <a:rPr lang="pt-BR" b="1" dirty="0"/>
            <a:t>Evolução anatômica : cerca de um terço o acometimento é somente no reto ;</a:t>
          </a:r>
          <a:endParaRPr lang="en-US" dirty="0"/>
        </a:p>
      </dgm:t>
    </dgm:pt>
    <dgm:pt modelId="{1AC29EC5-2A71-4B1C-9974-80C4A2B9B869}" type="parTrans" cxnId="{0B146580-D221-44F4-8C9A-6F5CF105BD32}">
      <dgm:prSet/>
      <dgm:spPr/>
      <dgm:t>
        <a:bodyPr/>
        <a:lstStyle/>
        <a:p>
          <a:endParaRPr lang="en-US"/>
        </a:p>
      </dgm:t>
    </dgm:pt>
    <dgm:pt modelId="{24D5D7A0-4CA1-4FE4-90D1-AC26721BF085}" type="sibTrans" cxnId="{0B146580-D221-44F4-8C9A-6F5CF105BD32}">
      <dgm:prSet/>
      <dgm:spPr/>
      <dgm:t>
        <a:bodyPr/>
        <a:lstStyle/>
        <a:p>
          <a:endParaRPr lang="en-US"/>
        </a:p>
      </dgm:t>
    </dgm:pt>
    <dgm:pt modelId="{DE67A96C-95D1-4520-B25D-E6B25753B911}">
      <dgm:prSet/>
      <dgm:spPr/>
      <dgm:t>
        <a:bodyPr/>
        <a:lstStyle/>
        <a:p>
          <a:r>
            <a:rPr lang="pt-BR" b="1"/>
            <a:t>Cerca de 25% dos quadros de RCUI é de pancolite.</a:t>
          </a:r>
          <a:endParaRPr lang="en-US"/>
        </a:p>
      </dgm:t>
    </dgm:pt>
    <dgm:pt modelId="{21E3BB26-8035-479E-A52D-D9656B5AA31F}" type="parTrans" cxnId="{4A2E8A4E-079A-47C7-879D-995F52E13F73}">
      <dgm:prSet/>
      <dgm:spPr/>
      <dgm:t>
        <a:bodyPr/>
        <a:lstStyle/>
        <a:p>
          <a:endParaRPr lang="en-US"/>
        </a:p>
      </dgm:t>
    </dgm:pt>
    <dgm:pt modelId="{772EC69E-3E3B-48F8-B1EF-BD8BE082DE86}" type="sibTrans" cxnId="{4A2E8A4E-079A-47C7-879D-995F52E13F73}">
      <dgm:prSet/>
      <dgm:spPr/>
      <dgm:t>
        <a:bodyPr/>
        <a:lstStyle/>
        <a:p>
          <a:endParaRPr lang="en-US"/>
        </a:p>
      </dgm:t>
    </dgm:pt>
    <dgm:pt modelId="{906C4E1F-CB54-40B6-92EF-A1D8CAA44D13}">
      <dgm:prSet/>
      <dgm:spPr/>
      <dgm:t>
        <a:bodyPr/>
        <a:lstStyle/>
        <a:p>
          <a:r>
            <a:rPr lang="pt-BR" b="1"/>
            <a:t>Há mudança no diagnóstico para doença de Crohn em 5 a 10% dos pacientes após 25 anos de doença .</a:t>
          </a:r>
          <a:endParaRPr lang="en-US"/>
        </a:p>
      </dgm:t>
    </dgm:pt>
    <dgm:pt modelId="{25797D49-6C9A-4AB3-B421-91EA87E4992B}" type="parTrans" cxnId="{EACF415C-195A-436E-834A-F330876F92BA}">
      <dgm:prSet/>
      <dgm:spPr/>
      <dgm:t>
        <a:bodyPr/>
        <a:lstStyle/>
        <a:p>
          <a:endParaRPr lang="en-US"/>
        </a:p>
      </dgm:t>
    </dgm:pt>
    <dgm:pt modelId="{4AF04690-BAA6-45B2-82F6-821C6A27D13B}" type="sibTrans" cxnId="{EACF415C-195A-436E-834A-F330876F92BA}">
      <dgm:prSet/>
      <dgm:spPr/>
      <dgm:t>
        <a:bodyPr/>
        <a:lstStyle/>
        <a:p>
          <a:endParaRPr lang="en-US"/>
        </a:p>
      </dgm:t>
    </dgm:pt>
    <dgm:pt modelId="{72AE460D-80C5-43E1-8B31-2E58F1CFD6E1}" type="pres">
      <dgm:prSet presAssocID="{9CEB5337-DE34-435D-96B2-B89808406F85}" presName="diagram" presStyleCnt="0">
        <dgm:presLayoutVars>
          <dgm:dir/>
          <dgm:resizeHandles val="exact"/>
        </dgm:presLayoutVars>
      </dgm:prSet>
      <dgm:spPr/>
    </dgm:pt>
    <dgm:pt modelId="{F90D9F01-8650-4E75-9D40-BF955D8DC0E4}" type="pres">
      <dgm:prSet presAssocID="{639CD3DB-5C33-43F1-A9B3-84275A7E9C50}" presName="node" presStyleLbl="node1" presStyleIdx="0" presStyleCnt="3">
        <dgm:presLayoutVars>
          <dgm:bulletEnabled val="1"/>
        </dgm:presLayoutVars>
      </dgm:prSet>
      <dgm:spPr/>
    </dgm:pt>
    <dgm:pt modelId="{E27D9082-8645-49F6-ADDB-E99893886A5D}" type="pres">
      <dgm:prSet presAssocID="{24D5D7A0-4CA1-4FE4-90D1-AC26721BF085}" presName="sibTrans" presStyleCnt="0"/>
      <dgm:spPr/>
    </dgm:pt>
    <dgm:pt modelId="{455F1EE3-B6F7-409B-902D-2EF285EE3CEA}" type="pres">
      <dgm:prSet presAssocID="{DE67A96C-95D1-4520-B25D-E6B25753B911}" presName="node" presStyleLbl="node1" presStyleIdx="1" presStyleCnt="3">
        <dgm:presLayoutVars>
          <dgm:bulletEnabled val="1"/>
        </dgm:presLayoutVars>
      </dgm:prSet>
      <dgm:spPr/>
    </dgm:pt>
    <dgm:pt modelId="{F544A144-B101-4A16-A241-9AB935383353}" type="pres">
      <dgm:prSet presAssocID="{772EC69E-3E3B-48F8-B1EF-BD8BE082DE86}" presName="sibTrans" presStyleCnt="0"/>
      <dgm:spPr/>
    </dgm:pt>
    <dgm:pt modelId="{226ABD2C-FB3A-4898-AF5B-B7AA0B9E911D}" type="pres">
      <dgm:prSet presAssocID="{906C4E1F-CB54-40B6-92EF-A1D8CAA44D13}" presName="node" presStyleLbl="node1" presStyleIdx="2" presStyleCnt="3">
        <dgm:presLayoutVars>
          <dgm:bulletEnabled val="1"/>
        </dgm:presLayoutVars>
      </dgm:prSet>
      <dgm:spPr/>
    </dgm:pt>
  </dgm:ptLst>
  <dgm:cxnLst>
    <dgm:cxn modelId="{6EAC820F-79F0-499E-9602-7D8D9E34CAB8}" type="presOf" srcId="{DE67A96C-95D1-4520-B25D-E6B25753B911}" destId="{455F1EE3-B6F7-409B-902D-2EF285EE3CEA}" srcOrd="0" destOrd="0" presId="urn:microsoft.com/office/officeart/2005/8/layout/default"/>
    <dgm:cxn modelId="{EACF415C-195A-436E-834A-F330876F92BA}" srcId="{9CEB5337-DE34-435D-96B2-B89808406F85}" destId="{906C4E1F-CB54-40B6-92EF-A1D8CAA44D13}" srcOrd="2" destOrd="0" parTransId="{25797D49-6C9A-4AB3-B421-91EA87E4992B}" sibTransId="{4AF04690-BAA6-45B2-82F6-821C6A27D13B}"/>
    <dgm:cxn modelId="{4A2E8A4E-079A-47C7-879D-995F52E13F73}" srcId="{9CEB5337-DE34-435D-96B2-B89808406F85}" destId="{DE67A96C-95D1-4520-B25D-E6B25753B911}" srcOrd="1" destOrd="0" parTransId="{21E3BB26-8035-479E-A52D-D9656B5AA31F}" sibTransId="{772EC69E-3E3B-48F8-B1EF-BD8BE082DE86}"/>
    <dgm:cxn modelId="{0B146580-D221-44F4-8C9A-6F5CF105BD32}" srcId="{9CEB5337-DE34-435D-96B2-B89808406F85}" destId="{639CD3DB-5C33-43F1-A9B3-84275A7E9C50}" srcOrd="0" destOrd="0" parTransId="{1AC29EC5-2A71-4B1C-9974-80C4A2B9B869}" sibTransId="{24D5D7A0-4CA1-4FE4-90D1-AC26721BF085}"/>
    <dgm:cxn modelId="{4D3DA4B3-D75C-451C-BCCE-B3AEA5FF4A13}" type="presOf" srcId="{9CEB5337-DE34-435D-96B2-B89808406F85}" destId="{72AE460D-80C5-43E1-8B31-2E58F1CFD6E1}" srcOrd="0" destOrd="0" presId="urn:microsoft.com/office/officeart/2005/8/layout/default"/>
    <dgm:cxn modelId="{B3F5CBBE-7EC3-4A27-B927-011E8B995FB4}" type="presOf" srcId="{639CD3DB-5C33-43F1-A9B3-84275A7E9C50}" destId="{F90D9F01-8650-4E75-9D40-BF955D8DC0E4}" srcOrd="0" destOrd="0" presId="urn:microsoft.com/office/officeart/2005/8/layout/default"/>
    <dgm:cxn modelId="{9235C9D8-6ED2-4319-97D2-CA1A2F10D8F3}" type="presOf" srcId="{906C4E1F-CB54-40B6-92EF-A1D8CAA44D13}" destId="{226ABD2C-FB3A-4898-AF5B-B7AA0B9E911D}" srcOrd="0" destOrd="0" presId="urn:microsoft.com/office/officeart/2005/8/layout/default"/>
    <dgm:cxn modelId="{946E428E-9393-4DB8-A005-15780E3B458D}" type="presParOf" srcId="{72AE460D-80C5-43E1-8B31-2E58F1CFD6E1}" destId="{F90D9F01-8650-4E75-9D40-BF955D8DC0E4}" srcOrd="0" destOrd="0" presId="urn:microsoft.com/office/officeart/2005/8/layout/default"/>
    <dgm:cxn modelId="{24C5BD17-93EB-45CB-9868-ED21FE021C2C}" type="presParOf" srcId="{72AE460D-80C5-43E1-8B31-2E58F1CFD6E1}" destId="{E27D9082-8645-49F6-ADDB-E99893886A5D}" srcOrd="1" destOrd="0" presId="urn:microsoft.com/office/officeart/2005/8/layout/default"/>
    <dgm:cxn modelId="{A765DFEA-ABC0-4FF7-8F09-384345E6A1F1}" type="presParOf" srcId="{72AE460D-80C5-43E1-8B31-2E58F1CFD6E1}" destId="{455F1EE3-B6F7-409B-902D-2EF285EE3CEA}" srcOrd="2" destOrd="0" presId="urn:microsoft.com/office/officeart/2005/8/layout/default"/>
    <dgm:cxn modelId="{93FB23D8-5D59-4ABE-8A77-2757738D38A0}" type="presParOf" srcId="{72AE460D-80C5-43E1-8B31-2E58F1CFD6E1}" destId="{F544A144-B101-4A16-A241-9AB935383353}" srcOrd="3" destOrd="0" presId="urn:microsoft.com/office/officeart/2005/8/layout/default"/>
    <dgm:cxn modelId="{FAB9C176-DFD4-4EE4-B47D-AE30D2412E9E}" type="presParOf" srcId="{72AE460D-80C5-43E1-8B31-2E58F1CFD6E1}" destId="{226ABD2C-FB3A-4898-AF5B-B7AA0B9E911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14C5A3-8AF5-4F9A-BB09-A2230C798B0D}" type="doc">
      <dgm:prSet loTypeId="urn:microsoft.com/office/officeart/2008/layout/LinedList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3C61CD6-D4AF-4DEA-AC2C-2E630FA05FC0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Pode acometer da boca ao ânus. </a:t>
          </a:r>
          <a:endParaRPr lang="en-US"/>
        </a:p>
      </dgm:t>
    </dgm:pt>
    <dgm:pt modelId="{6F272863-A9A7-4A1E-82B4-D8F59A46934A}" type="parTrans" cxnId="{A2BA0AE2-B6EB-4F96-BFCD-EC2523C68A7C}">
      <dgm:prSet/>
      <dgm:spPr/>
      <dgm:t>
        <a:bodyPr/>
        <a:lstStyle/>
        <a:p>
          <a:endParaRPr lang="en-US"/>
        </a:p>
      </dgm:t>
    </dgm:pt>
    <dgm:pt modelId="{B7053A3A-E66D-41C2-9A09-9C3FA36F88F6}" type="sibTrans" cxnId="{A2BA0AE2-B6EB-4F96-BFCD-EC2523C68A7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3465AC7-1A3B-49EC-9108-207853CDF9D2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História clínica de dor abdominal, perda de peso, astenia, diarréia  e/ou sangramento retal, e /ou fístulas. </a:t>
          </a:r>
          <a:endParaRPr lang="en-US"/>
        </a:p>
      </dgm:t>
    </dgm:pt>
    <dgm:pt modelId="{CF36995B-AD6A-4C45-8CAA-32475DA5EECD}" type="parTrans" cxnId="{10F9FC2A-C56F-47EF-B013-ED593820B88C}">
      <dgm:prSet/>
      <dgm:spPr/>
      <dgm:t>
        <a:bodyPr/>
        <a:lstStyle/>
        <a:p>
          <a:endParaRPr lang="en-US"/>
        </a:p>
      </dgm:t>
    </dgm:pt>
    <dgm:pt modelId="{27DAC34C-4B31-4FD2-BAE8-28E8992E18A1}" type="sibTrans" cxnId="{10F9FC2A-C56F-47EF-B013-ED593820B88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D91D22E-DB7A-44E7-B544-3B7902DB828A}">
      <dgm:prSet>
        <dgm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Achados endoscópicos de mucosa em </a:t>
          </a:r>
          <a:r>
            <a:rPr lang="pt-BR" b="1" dirty="0"/>
            <a:t>“pedra de calçamento”,  ulcerações lineares, profundas, áreas de lesões salteadas ou doença perianal</a:t>
          </a:r>
          <a:r>
            <a:rPr lang="pt-BR" dirty="0"/>
            <a:t>.</a:t>
          </a:r>
          <a:endParaRPr lang="en-US" dirty="0"/>
        </a:p>
      </dgm:t>
    </dgm:pt>
    <dgm:pt modelId="{21DC8426-C0A8-4094-9E49-03E5C39945E4}" type="parTrans" cxnId="{163E2002-6353-4FB7-A2D8-F225455A77FB}">
      <dgm:prSet/>
      <dgm:spPr/>
      <dgm:t>
        <a:bodyPr/>
        <a:lstStyle/>
        <a:p>
          <a:endParaRPr lang="en-US"/>
        </a:p>
      </dgm:t>
    </dgm:pt>
    <dgm:pt modelId="{90F90F8E-25C1-45C6-AFC3-DEB329ECFC41}" type="sibTrans" cxnId="{163E2002-6353-4FB7-A2D8-F225455A77F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C31577B-F3CD-4D24-8EC3-1FBB0B341511}" type="pres">
      <dgm:prSet presAssocID="{1314C5A3-8AF5-4F9A-BB09-A2230C798B0D}" presName="vert0" presStyleCnt="0">
        <dgm:presLayoutVars>
          <dgm:dir/>
          <dgm:animOne val="branch"/>
          <dgm:animLvl val="lvl"/>
        </dgm:presLayoutVars>
      </dgm:prSet>
      <dgm:spPr/>
    </dgm:pt>
    <dgm:pt modelId="{E63CD5A2-DD60-4990-A85F-3825420CAB20}" type="pres">
      <dgm:prSet presAssocID="{63C61CD6-D4AF-4DEA-AC2C-2E630FA05FC0}" presName="thickLine" presStyleLbl="alignNode1" presStyleIdx="0" presStyleCnt="3"/>
      <dgm:spPr/>
    </dgm:pt>
    <dgm:pt modelId="{C5D0E5FF-29F5-4F51-98FB-ACBB2A716E0A}" type="pres">
      <dgm:prSet presAssocID="{63C61CD6-D4AF-4DEA-AC2C-2E630FA05FC0}" presName="horz1" presStyleCnt="0"/>
      <dgm:spPr/>
    </dgm:pt>
    <dgm:pt modelId="{198D2F73-1D48-4A07-B12C-9230619FB49E}" type="pres">
      <dgm:prSet presAssocID="{63C61CD6-D4AF-4DEA-AC2C-2E630FA05FC0}" presName="tx1" presStyleLbl="revTx" presStyleIdx="0" presStyleCnt="3"/>
      <dgm:spPr/>
    </dgm:pt>
    <dgm:pt modelId="{48B57645-2A4D-4F44-9ACE-73E123592683}" type="pres">
      <dgm:prSet presAssocID="{63C61CD6-D4AF-4DEA-AC2C-2E630FA05FC0}" presName="vert1" presStyleCnt="0"/>
      <dgm:spPr/>
    </dgm:pt>
    <dgm:pt modelId="{86421EDD-F48D-4D2F-BB07-3F59F9F52A8C}" type="pres">
      <dgm:prSet presAssocID="{C3465AC7-1A3B-49EC-9108-207853CDF9D2}" presName="thickLine" presStyleLbl="alignNode1" presStyleIdx="1" presStyleCnt="3"/>
      <dgm:spPr/>
    </dgm:pt>
    <dgm:pt modelId="{768B32D6-F594-4F92-8F96-244029511B5C}" type="pres">
      <dgm:prSet presAssocID="{C3465AC7-1A3B-49EC-9108-207853CDF9D2}" presName="horz1" presStyleCnt="0"/>
      <dgm:spPr/>
    </dgm:pt>
    <dgm:pt modelId="{35E5E0F7-DDC8-4F17-9B7E-CD2BD020A0D2}" type="pres">
      <dgm:prSet presAssocID="{C3465AC7-1A3B-49EC-9108-207853CDF9D2}" presName="tx1" presStyleLbl="revTx" presStyleIdx="1" presStyleCnt="3"/>
      <dgm:spPr/>
    </dgm:pt>
    <dgm:pt modelId="{D806E7B7-27AE-4D2E-BC94-420E21510290}" type="pres">
      <dgm:prSet presAssocID="{C3465AC7-1A3B-49EC-9108-207853CDF9D2}" presName="vert1" presStyleCnt="0"/>
      <dgm:spPr/>
    </dgm:pt>
    <dgm:pt modelId="{75404EF1-3331-4034-ACD2-2727031C0876}" type="pres">
      <dgm:prSet presAssocID="{5D91D22E-DB7A-44E7-B544-3B7902DB828A}" presName="thickLine" presStyleLbl="alignNode1" presStyleIdx="2" presStyleCnt="3"/>
      <dgm:spPr/>
    </dgm:pt>
    <dgm:pt modelId="{08E41536-29F7-47A0-9261-910176F81F7C}" type="pres">
      <dgm:prSet presAssocID="{5D91D22E-DB7A-44E7-B544-3B7902DB828A}" presName="horz1" presStyleCnt="0"/>
      <dgm:spPr/>
    </dgm:pt>
    <dgm:pt modelId="{B320A9F3-8528-4F0F-BA70-48830FFCAA00}" type="pres">
      <dgm:prSet presAssocID="{5D91D22E-DB7A-44E7-B544-3B7902DB828A}" presName="tx1" presStyleLbl="revTx" presStyleIdx="2" presStyleCnt="3"/>
      <dgm:spPr/>
    </dgm:pt>
    <dgm:pt modelId="{BE56036D-CF04-4B6F-A27A-E9F155E3A382}" type="pres">
      <dgm:prSet presAssocID="{5D91D22E-DB7A-44E7-B544-3B7902DB828A}" presName="vert1" presStyleCnt="0"/>
      <dgm:spPr/>
    </dgm:pt>
  </dgm:ptLst>
  <dgm:cxnLst>
    <dgm:cxn modelId="{163E2002-6353-4FB7-A2D8-F225455A77FB}" srcId="{1314C5A3-8AF5-4F9A-BB09-A2230C798B0D}" destId="{5D91D22E-DB7A-44E7-B544-3B7902DB828A}" srcOrd="2" destOrd="0" parTransId="{21DC8426-C0A8-4094-9E49-03E5C39945E4}" sibTransId="{90F90F8E-25C1-45C6-AFC3-DEB329ECFC41}"/>
    <dgm:cxn modelId="{C777980C-3D0F-46D7-B709-24C2AD742ABE}" type="presOf" srcId="{C3465AC7-1A3B-49EC-9108-207853CDF9D2}" destId="{35E5E0F7-DDC8-4F17-9B7E-CD2BD020A0D2}" srcOrd="0" destOrd="0" presId="urn:microsoft.com/office/officeart/2008/layout/LinedList"/>
    <dgm:cxn modelId="{10F9FC2A-C56F-47EF-B013-ED593820B88C}" srcId="{1314C5A3-8AF5-4F9A-BB09-A2230C798B0D}" destId="{C3465AC7-1A3B-49EC-9108-207853CDF9D2}" srcOrd="1" destOrd="0" parTransId="{CF36995B-AD6A-4C45-8CAA-32475DA5EECD}" sibTransId="{27DAC34C-4B31-4FD2-BAE8-28E8992E18A1}"/>
    <dgm:cxn modelId="{86CD2C6F-6F21-4416-B864-F0254CC6352F}" type="presOf" srcId="{63C61CD6-D4AF-4DEA-AC2C-2E630FA05FC0}" destId="{198D2F73-1D48-4A07-B12C-9230619FB49E}" srcOrd="0" destOrd="0" presId="urn:microsoft.com/office/officeart/2008/layout/LinedList"/>
    <dgm:cxn modelId="{CBBC8F90-3F8F-4399-A48C-BDC6C6D56492}" type="presOf" srcId="{5D91D22E-DB7A-44E7-B544-3B7902DB828A}" destId="{B320A9F3-8528-4F0F-BA70-48830FFCAA00}" srcOrd="0" destOrd="0" presId="urn:microsoft.com/office/officeart/2008/layout/LinedList"/>
    <dgm:cxn modelId="{02EF5BA2-C12B-4FE4-A218-5A858E370A93}" type="presOf" srcId="{1314C5A3-8AF5-4F9A-BB09-A2230C798B0D}" destId="{3C31577B-F3CD-4D24-8EC3-1FBB0B341511}" srcOrd="0" destOrd="0" presId="urn:microsoft.com/office/officeart/2008/layout/LinedList"/>
    <dgm:cxn modelId="{A2BA0AE2-B6EB-4F96-BFCD-EC2523C68A7C}" srcId="{1314C5A3-8AF5-4F9A-BB09-A2230C798B0D}" destId="{63C61CD6-D4AF-4DEA-AC2C-2E630FA05FC0}" srcOrd="0" destOrd="0" parTransId="{6F272863-A9A7-4A1E-82B4-D8F59A46934A}" sibTransId="{B7053A3A-E66D-41C2-9A09-9C3FA36F88F6}"/>
    <dgm:cxn modelId="{F3E1965C-EAF8-42A5-9C5D-541E3C884AE6}" type="presParOf" srcId="{3C31577B-F3CD-4D24-8EC3-1FBB0B341511}" destId="{E63CD5A2-DD60-4990-A85F-3825420CAB20}" srcOrd="0" destOrd="0" presId="urn:microsoft.com/office/officeart/2008/layout/LinedList"/>
    <dgm:cxn modelId="{F5DCED47-C9DA-43E3-90F5-946A549169AF}" type="presParOf" srcId="{3C31577B-F3CD-4D24-8EC3-1FBB0B341511}" destId="{C5D0E5FF-29F5-4F51-98FB-ACBB2A716E0A}" srcOrd="1" destOrd="0" presId="urn:microsoft.com/office/officeart/2008/layout/LinedList"/>
    <dgm:cxn modelId="{B94FAE45-53A0-4CE1-9EA8-616E28158588}" type="presParOf" srcId="{C5D0E5FF-29F5-4F51-98FB-ACBB2A716E0A}" destId="{198D2F73-1D48-4A07-B12C-9230619FB49E}" srcOrd="0" destOrd="0" presId="urn:microsoft.com/office/officeart/2008/layout/LinedList"/>
    <dgm:cxn modelId="{601FE48E-4968-48B8-A629-26C45FD9EB91}" type="presParOf" srcId="{C5D0E5FF-29F5-4F51-98FB-ACBB2A716E0A}" destId="{48B57645-2A4D-4F44-9ACE-73E123592683}" srcOrd="1" destOrd="0" presId="urn:microsoft.com/office/officeart/2008/layout/LinedList"/>
    <dgm:cxn modelId="{804D485C-E8F0-4EF9-9A76-06728FAE3709}" type="presParOf" srcId="{3C31577B-F3CD-4D24-8EC3-1FBB0B341511}" destId="{86421EDD-F48D-4D2F-BB07-3F59F9F52A8C}" srcOrd="2" destOrd="0" presId="urn:microsoft.com/office/officeart/2008/layout/LinedList"/>
    <dgm:cxn modelId="{9B2358AB-3E91-4F4B-B67C-78A2BA62C8F0}" type="presParOf" srcId="{3C31577B-F3CD-4D24-8EC3-1FBB0B341511}" destId="{768B32D6-F594-4F92-8F96-244029511B5C}" srcOrd="3" destOrd="0" presId="urn:microsoft.com/office/officeart/2008/layout/LinedList"/>
    <dgm:cxn modelId="{F572A52E-523F-4A30-AD7B-22D7E9F1611D}" type="presParOf" srcId="{768B32D6-F594-4F92-8F96-244029511B5C}" destId="{35E5E0F7-DDC8-4F17-9B7E-CD2BD020A0D2}" srcOrd="0" destOrd="0" presId="urn:microsoft.com/office/officeart/2008/layout/LinedList"/>
    <dgm:cxn modelId="{1DA0BF97-79A1-418A-8452-E7BF72D64327}" type="presParOf" srcId="{768B32D6-F594-4F92-8F96-244029511B5C}" destId="{D806E7B7-27AE-4D2E-BC94-420E21510290}" srcOrd="1" destOrd="0" presId="urn:microsoft.com/office/officeart/2008/layout/LinedList"/>
    <dgm:cxn modelId="{146D082A-CDD0-49D7-852A-889E0AFA2843}" type="presParOf" srcId="{3C31577B-F3CD-4D24-8EC3-1FBB0B341511}" destId="{75404EF1-3331-4034-ACD2-2727031C0876}" srcOrd="4" destOrd="0" presId="urn:microsoft.com/office/officeart/2008/layout/LinedList"/>
    <dgm:cxn modelId="{C52687B6-371A-40FA-8393-2E7B7D898562}" type="presParOf" srcId="{3C31577B-F3CD-4D24-8EC3-1FBB0B341511}" destId="{08E41536-29F7-47A0-9261-910176F81F7C}" srcOrd="5" destOrd="0" presId="urn:microsoft.com/office/officeart/2008/layout/LinedList"/>
    <dgm:cxn modelId="{BE1CE62A-5D45-4967-AE82-C29273DC446D}" type="presParOf" srcId="{08E41536-29F7-47A0-9261-910176F81F7C}" destId="{B320A9F3-8528-4F0F-BA70-48830FFCAA00}" srcOrd="0" destOrd="0" presId="urn:microsoft.com/office/officeart/2008/layout/LinedList"/>
    <dgm:cxn modelId="{0D04CDC9-F729-4160-B00D-A50EC5A54FE1}" type="presParOf" srcId="{08E41536-29F7-47A0-9261-910176F81F7C}" destId="{BE56036D-CF04-4B6F-A27A-E9F155E3A38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51DF6C-1BE4-44F4-9965-A96294C5BBDC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2980B70-7102-4019-AF6D-42020DEE5C92}">
      <dgm:prSet/>
      <dgm:spPr/>
      <dgm:t>
        <a:bodyPr/>
        <a:lstStyle/>
        <a:p>
          <a:r>
            <a:rPr lang="pt-BR" b="0" i="0" baseline="0" dirty="0"/>
            <a:t>Corticoide </a:t>
          </a:r>
          <a:endParaRPr lang="en-US" dirty="0"/>
        </a:p>
      </dgm:t>
    </dgm:pt>
    <dgm:pt modelId="{2F3927BC-C4FF-45E4-8D59-138BC6C091BC}" type="parTrans" cxnId="{8F2A2FC6-9920-4B6B-8204-3B1DB5264DCA}">
      <dgm:prSet/>
      <dgm:spPr/>
      <dgm:t>
        <a:bodyPr/>
        <a:lstStyle/>
        <a:p>
          <a:endParaRPr lang="en-US"/>
        </a:p>
      </dgm:t>
    </dgm:pt>
    <dgm:pt modelId="{2B86B3BF-E12C-424E-BB21-2179DE7CEEE1}" type="sibTrans" cxnId="{8F2A2FC6-9920-4B6B-8204-3B1DB5264DCA}">
      <dgm:prSet/>
      <dgm:spPr/>
      <dgm:t>
        <a:bodyPr/>
        <a:lstStyle/>
        <a:p>
          <a:endParaRPr lang="en-US"/>
        </a:p>
      </dgm:t>
    </dgm:pt>
    <dgm:pt modelId="{287074F0-6F2A-47F8-A7DD-25C4510E5A14}">
      <dgm:prSet/>
      <dgm:spPr/>
      <dgm:t>
        <a:bodyPr/>
        <a:lstStyle/>
        <a:p>
          <a:r>
            <a:rPr lang="pt-BR" b="0" i="0" baseline="0"/>
            <a:t>Sulfassalazina  </a:t>
          </a:r>
          <a:endParaRPr lang="en-US"/>
        </a:p>
      </dgm:t>
    </dgm:pt>
    <dgm:pt modelId="{3534C78A-06E2-406F-8A37-4AEF94BCD90A}" type="parTrans" cxnId="{B5812BAD-72DB-47D9-B2C6-D35F32D3C124}">
      <dgm:prSet/>
      <dgm:spPr/>
      <dgm:t>
        <a:bodyPr/>
        <a:lstStyle/>
        <a:p>
          <a:endParaRPr lang="en-US"/>
        </a:p>
      </dgm:t>
    </dgm:pt>
    <dgm:pt modelId="{D48CFCE8-AE80-4B15-A1A7-D22BFEC26796}" type="sibTrans" cxnId="{B5812BAD-72DB-47D9-B2C6-D35F32D3C124}">
      <dgm:prSet/>
      <dgm:spPr/>
      <dgm:t>
        <a:bodyPr/>
        <a:lstStyle/>
        <a:p>
          <a:endParaRPr lang="en-US"/>
        </a:p>
      </dgm:t>
    </dgm:pt>
    <dgm:pt modelId="{02EE52CD-E719-4FC7-B5FD-E626C93D3B9E}">
      <dgm:prSet/>
      <dgm:spPr/>
      <dgm:t>
        <a:bodyPr/>
        <a:lstStyle/>
        <a:p>
          <a:r>
            <a:rPr lang="pt-BR" b="0" i="0" baseline="0" dirty="0" err="1"/>
            <a:t>Mesalazina</a:t>
          </a:r>
          <a:endParaRPr lang="en-US" dirty="0"/>
        </a:p>
      </dgm:t>
    </dgm:pt>
    <dgm:pt modelId="{A71F31BC-ACDB-4A31-BB4C-B3DE63F4142F}" type="parTrans" cxnId="{3D20B329-47D2-4E12-9D93-E1824C5AC7D3}">
      <dgm:prSet/>
      <dgm:spPr/>
      <dgm:t>
        <a:bodyPr/>
        <a:lstStyle/>
        <a:p>
          <a:endParaRPr lang="en-US"/>
        </a:p>
      </dgm:t>
    </dgm:pt>
    <dgm:pt modelId="{EF11B45C-E505-4C99-8FE4-6D65171AC9A3}" type="sibTrans" cxnId="{3D20B329-47D2-4E12-9D93-E1824C5AC7D3}">
      <dgm:prSet/>
      <dgm:spPr/>
      <dgm:t>
        <a:bodyPr/>
        <a:lstStyle/>
        <a:p>
          <a:endParaRPr lang="en-US"/>
        </a:p>
      </dgm:t>
    </dgm:pt>
    <dgm:pt modelId="{5D61EAA8-00BC-49AB-99B4-B84283008E69}">
      <dgm:prSet/>
      <dgm:spPr/>
      <dgm:t>
        <a:bodyPr/>
        <a:lstStyle/>
        <a:p>
          <a:r>
            <a:rPr lang="pt-BR" b="0" i="0" baseline="0" dirty="0" err="1"/>
            <a:t>Azatioprina</a:t>
          </a:r>
          <a:r>
            <a:rPr lang="pt-BR" b="0" i="0" baseline="0" dirty="0"/>
            <a:t> oral </a:t>
          </a:r>
          <a:endParaRPr lang="en-US" dirty="0"/>
        </a:p>
      </dgm:t>
    </dgm:pt>
    <dgm:pt modelId="{3C551F32-D4D5-4B6C-B51C-F1A565338C0E}" type="parTrans" cxnId="{2886A5B2-E0AE-4C6B-B84C-6F95B54ABA36}">
      <dgm:prSet/>
      <dgm:spPr/>
      <dgm:t>
        <a:bodyPr/>
        <a:lstStyle/>
        <a:p>
          <a:endParaRPr lang="en-US"/>
        </a:p>
      </dgm:t>
    </dgm:pt>
    <dgm:pt modelId="{4CEB16D7-F970-4107-952E-EAB54E9C0C9C}" type="sibTrans" cxnId="{2886A5B2-E0AE-4C6B-B84C-6F95B54ABA36}">
      <dgm:prSet/>
      <dgm:spPr/>
      <dgm:t>
        <a:bodyPr/>
        <a:lstStyle/>
        <a:p>
          <a:endParaRPr lang="en-US"/>
        </a:p>
      </dgm:t>
    </dgm:pt>
    <dgm:pt modelId="{9602B964-3595-4976-BDA8-3667F128511B}" type="pres">
      <dgm:prSet presAssocID="{7451DF6C-1BE4-44F4-9965-A96294C5BBDC}" presName="linear" presStyleCnt="0">
        <dgm:presLayoutVars>
          <dgm:animLvl val="lvl"/>
          <dgm:resizeHandles val="exact"/>
        </dgm:presLayoutVars>
      </dgm:prSet>
      <dgm:spPr/>
    </dgm:pt>
    <dgm:pt modelId="{18728243-CED7-4E73-AA36-95EF00FFD4AA}" type="pres">
      <dgm:prSet presAssocID="{62980B70-7102-4019-AF6D-42020DEE5C9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EC16B33-A21E-4F6C-AA31-60ACE050FF1C}" type="pres">
      <dgm:prSet presAssocID="{2B86B3BF-E12C-424E-BB21-2179DE7CEEE1}" presName="spacer" presStyleCnt="0"/>
      <dgm:spPr/>
    </dgm:pt>
    <dgm:pt modelId="{E3B07D18-4B32-40EF-8C5F-2DF6B008C3E4}" type="pres">
      <dgm:prSet presAssocID="{287074F0-6F2A-47F8-A7DD-25C4510E5A1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4535668-4217-4BBC-8C8A-ED1FB10F57DD}" type="pres">
      <dgm:prSet presAssocID="{D48CFCE8-AE80-4B15-A1A7-D22BFEC26796}" presName="spacer" presStyleCnt="0"/>
      <dgm:spPr/>
    </dgm:pt>
    <dgm:pt modelId="{B92F4C4B-D132-4C69-AA96-1CFF9A68E16E}" type="pres">
      <dgm:prSet presAssocID="{02EE52CD-E719-4FC7-B5FD-E626C93D3B9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7B6FF0E-AE7A-41A4-869B-C04E624B5DA4}" type="pres">
      <dgm:prSet presAssocID="{EF11B45C-E505-4C99-8FE4-6D65171AC9A3}" presName="spacer" presStyleCnt="0"/>
      <dgm:spPr/>
    </dgm:pt>
    <dgm:pt modelId="{BD2C44FB-33EB-4BE7-943B-5D2E3E2740CE}" type="pres">
      <dgm:prSet presAssocID="{5D61EAA8-00BC-49AB-99B4-B84283008E6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D20B329-47D2-4E12-9D93-E1824C5AC7D3}" srcId="{7451DF6C-1BE4-44F4-9965-A96294C5BBDC}" destId="{02EE52CD-E719-4FC7-B5FD-E626C93D3B9E}" srcOrd="2" destOrd="0" parTransId="{A71F31BC-ACDB-4A31-BB4C-B3DE63F4142F}" sibTransId="{EF11B45C-E505-4C99-8FE4-6D65171AC9A3}"/>
    <dgm:cxn modelId="{BE733838-35C0-4D7F-8FD8-A78AAADED3EE}" type="presOf" srcId="{02EE52CD-E719-4FC7-B5FD-E626C93D3B9E}" destId="{B92F4C4B-D132-4C69-AA96-1CFF9A68E16E}" srcOrd="0" destOrd="0" presId="urn:microsoft.com/office/officeart/2005/8/layout/vList2"/>
    <dgm:cxn modelId="{BEDE9744-BB4B-4DAD-B05C-C90C67399844}" type="presOf" srcId="{62980B70-7102-4019-AF6D-42020DEE5C92}" destId="{18728243-CED7-4E73-AA36-95EF00FFD4AA}" srcOrd="0" destOrd="0" presId="urn:microsoft.com/office/officeart/2005/8/layout/vList2"/>
    <dgm:cxn modelId="{3574C574-F245-4281-A49B-1F9A0CEB0507}" type="presOf" srcId="{5D61EAA8-00BC-49AB-99B4-B84283008E69}" destId="{BD2C44FB-33EB-4BE7-943B-5D2E3E2740CE}" srcOrd="0" destOrd="0" presId="urn:microsoft.com/office/officeart/2005/8/layout/vList2"/>
    <dgm:cxn modelId="{1554D77B-E4C3-44EA-9AE2-15AFED2CA513}" type="presOf" srcId="{287074F0-6F2A-47F8-A7DD-25C4510E5A14}" destId="{E3B07D18-4B32-40EF-8C5F-2DF6B008C3E4}" srcOrd="0" destOrd="0" presId="urn:microsoft.com/office/officeart/2005/8/layout/vList2"/>
    <dgm:cxn modelId="{6A28E19D-0DD9-4F80-A4A2-32057D95BE65}" type="presOf" srcId="{7451DF6C-1BE4-44F4-9965-A96294C5BBDC}" destId="{9602B964-3595-4976-BDA8-3667F128511B}" srcOrd="0" destOrd="0" presId="urn:microsoft.com/office/officeart/2005/8/layout/vList2"/>
    <dgm:cxn modelId="{B5812BAD-72DB-47D9-B2C6-D35F32D3C124}" srcId="{7451DF6C-1BE4-44F4-9965-A96294C5BBDC}" destId="{287074F0-6F2A-47F8-A7DD-25C4510E5A14}" srcOrd="1" destOrd="0" parTransId="{3534C78A-06E2-406F-8A37-4AEF94BCD90A}" sibTransId="{D48CFCE8-AE80-4B15-A1A7-D22BFEC26796}"/>
    <dgm:cxn modelId="{2886A5B2-E0AE-4C6B-B84C-6F95B54ABA36}" srcId="{7451DF6C-1BE4-44F4-9965-A96294C5BBDC}" destId="{5D61EAA8-00BC-49AB-99B4-B84283008E69}" srcOrd="3" destOrd="0" parTransId="{3C551F32-D4D5-4B6C-B51C-F1A565338C0E}" sibTransId="{4CEB16D7-F970-4107-952E-EAB54E9C0C9C}"/>
    <dgm:cxn modelId="{8F2A2FC6-9920-4B6B-8204-3B1DB5264DCA}" srcId="{7451DF6C-1BE4-44F4-9965-A96294C5BBDC}" destId="{62980B70-7102-4019-AF6D-42020DEE5C92}" srcOrd="0" destOrd="0" parTransId="{2F3927BC-C4FF-45E4-8D59-138BC6C091BC}" sibTransId="{2B86B3BF-E12C-424E-BB21-2179DE7CEEE1}"/>
    <dgm:cxn modelId="{979C3ED8-F963-4360-8C86-F7042FCA034E}" type="presParOf" srcId="{9602B964-3595-4976-BDA8-3667F128511B}" destId="{18728243-CED7-4E73-AA36-95EF00FFD4AA}" srcOrd="0" destOrd="0" presId="urn:microsoft.com/office/officeart/2005/8/layout/vList2"/>
    <dgm:cxn modelId="{6B7D0FF8-0BAE-4B7C-BEF1-1DDCCA5CC8C9}" type="presParOf" srcId="{9602B964-3595-4976-BDA8-3667F128511B}" destId="{5EC16B33-A21E-4F6C-AA31-60ACE050FF1C}" srcOrd="1" destOrd="0" presId="urn:microsoft.com/office/officeart/2005/8/layout/vList2"/>
    <dgm:cxn modelId="{99DBC119-E413-4572-B2F9-6B3652D5052D}" type="presParOf" srcId="{9602B964-3595-4976-BDA8-3667F128511B}" destId="{E3B07D18-4B32-40EF-8C5F-2DF6B008C3E4}" srcOrd="2" destOrd="0" presId="urn:microsoft.com/office/officeart/2005/8/layout/vList2"/>
    <dgm:cxn modelId="{85C87342-2191-446E-81A9-9E9D51F59823}" type="presParOf" srcId="{9602B964-3595-4976-BDA8-3667F128511B}" destId="{04535668-4217-4BBC-8C8A-ED1FB10F57DD}" srcOrd="3" destOrd="0" presId="urn:microsoft.com/office/officeart/2005/8/layout/vList2"/>
    <dgm:cxn modelId="{C1A612D2-A7F3-47D8-BA2C-E80281A384E2}" type="presParOf" srcId="{9602B964-3595-4976-BDA8-3667F128511B}" destId="{B92F4C4B-D132-4C69-AA96-1CFF9A68E16E}" srcOrd="4" destOrd="0" presId="urn:microsoft.com/office/officeart/2005/8/layout/vList2"/>
    <dgm:cxn modelId="{4DAA0050-EE4F-41E5-99A6-CB126BB4AEB1}" type="presParOf" srcId="{9602B964-3595-4976-BDA8-3667F128511B}" destId="{27B6FF0E-AE7A-41A4-869B-C04E624B5DA4}" srcOrd="5" destOrd="0" presId="urn:microsoft.com/office/officeart/2005/8/layout/vList2"/>
    <dgm:cxn modelId="{B4DF45D0-AE47-4B8D-B2D4-473815ACAC28}" type="presParOf" srcId="{9602B964-3595-4976-BDA8-3667F128511B}" destId="{BD2C44FB-33EB-4BE7-943B-5D2E3E2740C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A7973C-BF02-4C45-9717-60593B6C1F90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515B67D-685B-4F1A-9930-57A5938B09C7}">
      <dgm:prSet custT="1"/>
      <dgm:spPr/>
      <dgm:t>
        <a:bodyPr/>
        <a:lstStyle/>
        <a:p>
          <a:pPr algn="ctr"/>
          <a:r>
            <a:rPr lang="pt-BR" sz="2800" b="1" dirty="0"/>
            <a:t>Terapia biológica </a:t>
          </a:r>
          <a:endParaRPr lang="en-US" sz="2800" b="1" dirty="0"/>
        </a:p>
      </dgm:t>
    </dgm:pt>
    <dgm:pt modelId="{66325375-86C7-4CCA-A6E4-5062089F1431}" type="parTrans" cxnId="{E6C13E94-F6ED-4B73-A83F-2F549DD76661}">
      <dgm:prSet/>
      <dgm:spPr/>
      <dgm:t>
        <a:bodyPr/>
        <a:lstStyle/>
        <a:p>
          <a:endParaRPr lang="en-US"/>
        </a:p>
      </dgm:t>
    </dgm:pt>
    <dgm:pt modelId="{FB0C053B-AD28-49FE-8D39-298131EC2E45}" type="sibTrans" cxnId="{E6C13E94-F6ED-4B73-A83F-2F549DD76661}">
      <dgm:prSet/>
      <dgm:spPr/>
      <dgm:t>
        <a:bodyPr/>
        <a:lstStyle/>
        <a:p>
          <a:endParaRPr lang="en-US"/>
        </a:p>
      </dgm:t>
    </dgm:pt>
    <dgm:pt modelId="{856D448B-AB17-45B0-9AC5-10BA13C93A11}">
      <dgm:prSet/>
      <dgm:spPr/>
      <dgm:t>
        <a:bodyPr/>
        <a:lstStyle/>
        <a:p>
          <a:r>
            <a:rPr lang="pt-BR"/>
            <a:t>Anti-TNF-infliximabe, adalimumabe, certolizumabe,golimumabe</a:t>
          </a:r>
          <a:endParaRPr lang="en-US"/>
        </a:p>
      </dgm:t>
    </dgm:pt>
    <dgm:pt modelId="{26914959-8C06-41B7-922C-3B8713FE9F09}" type="parTrans" cxnId="{825B3D02-8841-4FEE-99C8-8E8B510E3938}">
      <dgm:prSet/>
      <dgm:spPr/>
      <dgm:t>
        <a:bodyPr/>
        <a:lstStyle/>
        <a:p>
          <a:endParaRPr lang="en-US"/>
        </a:p>
      </dgm:t>
    </dgm:pt>
    <dgm:pt modelId="{E989F1B2-086A-4064-BE46-173707FED520}" type="sibTrans" cxnId="{825B3D02-8841-4FEE-99C8-8E8B510E3938}">
      <dgm:prSet/>
      <dgm:spPr/>
      <dgm:t>
        <a:bodyPr/>
        <a:lstStyle/>
        <a:p>
          <a:endParaRPr lang="en-US"/>
        </a:p>
      </dgm:t>
    </dgm:pt>
    <dgm:pt modelId="{A737270C-8D68-47F9-A250-30297A3C6246}">
      <dgm:prSet/>
      <dgm:spPr/>
      <dgm:t>
        <a:bodyPr/>
        <a:lstStyle/>
        <a:p>
          <a:r>
            <a:rPr lang="pt-BR"/>
            <a:t>Anti-integrina – vedolizumabe ev </a:t>
          </a:r>
          <a:endParaRPr lang="en-US"/>
        </a:p>
      </dgm:t>
    </dgm:pt>
    <dgm:pt modelId="{F164E7E5-3715-4B96-A4B4-1365BEA0D833}" type="parTrans" cxnId="{3C77849C-43F5-4E2D-A15C-2A6120726CB3}">
      <dgm:prSet/>
      <dgm:spPr/>
      <dgm:t>
        <a:bodyPr/>
        <a:lstStyle/>
        <a:p>
          <a:endParaRPr lang="en-US"/>
        </a:p>
      </dgm:t>
    </dgm:pt>
    <dgm:pt modelId="{D7F99EC5-6C16-4B26-A080-28FD4617501F}" type="sibTrans" cxnId="{3C77849C-43F5-4E2D-A15C-2A6120726CB3}">
      <dgm:prSet/>
      <dgm:spPr/>
      <dgm:t>
        <a:bodyPr/>
        <a:lstStyle/>
        <a:p>
          <a:endParaRPr lang="en-US"/>
        </a:p>
      </dgm:t>
    </dgm:pt>
    <dgm:pt modelId="{3BA13B41-EA4F-4D58-98F7-2A98A35C34C3}">
      <dgm:prSet/>
      <dgm:spPr/>
      <dgm:t>
        <a:bodyPr/>
        <a:lstStyle/>
        <a:p>
          <a:r>
            <a:rPr lang="pt-BR"/>
            <a:t>Anti- IL12/IL 23- ev e sc -Ustequinumabe</a:t>
          </a:r>
          <a:endParaRPr lang="en-US"/>
        </a:p>
      </dgm:t>
    </dgm:pt>
    <dgm:pt modelId="{4881C608-5C5F-4300-B68D-4DFE5B7D4F90}" type="parTrans" cxnId="{93DA4718-C5CA-456E-9B10-8D3520563A38}">
      <dgm:prSet/>
      <dgm:spPr/>
      <dgm:t>
        <a:bodyPr/>
        <a:lstStyle/>
        <a:p>
          <a:endParaRPr lang="en-US"/>
        </a:p>
      </dgm:t>
    </dgm:pt>
    <dgm:pt modelId="{2706AC5C-8980-4F7A-8EE5-A935C8E45600}" type="sibTrans" cxnId="{93DA4718-C5CA-456E-9B10-8D3520563A38}">
      <dgm:prSet/>
      <dgm:spPr/>
      <dgm:t>
        <a:bodyPr/>
        <a:lstStyle/>
        <a:p>
          <a:endParaRPr lang="en-US"/>
        </a:p>
      </dgm:t>
    </dgm:pt>
    <dgm:pt modelId="{10D8BCC1-283C-4F70-B429-183C46BB6B8D}">
      <dgm:prSet/>
      <dgm:spPr/>
      <dgm:t>
        <a:bodyPr/>
        <a:lstStyle/>
        <a:p>
          <a:r>
            <a:rPr lang="pt-BR"/>
            <a:t>TOFACITIMIBE - ANTI-JAK oral </a:t>
          </a:r>
          <a:endParaRPr lang="en-US"/>
        </a:p>
      </dgm:t>
    </dgm:pt>
    <dgm:pt modelId="{EF660A78-ADE3-4738-9C28-CB0DB6AEAFE3}" type="parTrans" cxnId="{27577FD4-4247-492E-ABAC-7169B10B763E}">
      <dgm:prSet/>
      <dgm:spPr/>
      <dgm:t>
        <a:bodyPr/>
        <a:lstStyle/>
        <a:p>
          <a:endParaRPr lang="en-US"/>
        </a:p>
      </dgm:t>
    </dgm:pt>
    <dgm:pt modelId="{A08FD4D1-1BA8-4108-A090-FC1850FE7A9E}" type="sibTrans" cxnId="{27577FD4-4247-492E-ABAC-7169B10B763E}">
      <dgm:prSet/>
      <dgm:spPr/>
      <dgm:t>
        <a:bodyPr/>
        <a:lstStyle/>
        <a:p>
          <a:endParaRPr lang="en-US"/>
        </a:p>
      </dgm:t>
    </dgm:pt>
    <dgm:pt modelId="{3C09E6CB-41E1-417F-8996-B90C5A88240F}" type="pres">
      <dgm:prSet presAssocID="{9AA7973C-BF02-4C45-9717-60593B6C1F90}" presName="linear" presStyleCnt="0">
        <dgm:presLayoutVars>
          <dgm:animLvl val="lvl"/>
          <dgm:resizeHandles val="exact"/>
        </dgm:presLayoutVars>
      </dgm:prSet>
      <dgm:spPr/>
    </dgm:pt>
    <dgm:pt modelId="{DACD9CE5-400C-4005-8670-18CDC4773772}" type="pres">
      <dgm:prSet presAssocID="{D515B67D-685B-4F1A-9930-57A5938B09C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046072F-A286-444E-B394-9B3F31638141}" type="pres">
      <dgm:prSet presAssocID="{FB0C053B-AD28-49FE-8D39-298131EC2E45}" presName="spacer" presStyleCnt="0"/>
      <dgm:spPr/>
    </dgm:pt>
    <dgm:pt modelId="{FC88AC50-5FE4-4F87-BD60-DE82A482927B}" type="pres">
      <dgm:prSet presAssocID="{856D448B-AB17-45B0-9AC5-10BA13C93A1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E46F541-812B-4857-B0DE-DCD4304CF71F}" type="pres">
      <dgm:prSet presAssocID="{E989F1B2-086A-4064-BE46-173707FED520}" presName="spacer" presStyleCnt="0"/>
      <dgm:spPr/>
    </dgm:pt>
    <dgm:pt modelId="{2AD7AA6E-B990-408D-A040-2B222B00F927}" type="pres">
      <dgm:prSet presAssocID="{A737270C-8D68-47F9-A250-30297A3C624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433DA5C-B74B-4C9A-A682-2F4F6FF3710B}" type="pres">
      <dgm:prSet presAssocID="{D7F99EC5-6C16-4B26-A080-28FD4617501F}" presName="spacer" presStyleCnt="0"/>
      <dgm:spPr/>
    </dgm:pt>
    <dgm:pt modelId="{13230071-A623-4476-88B5-BA093061F88D}" type="pres">
      <dgm:prSet presAssocID="{3BA13B41-EA4F-4D58-98F7-2A98A35C34C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864AD61-915B-4D97-877E-970539E7BA80}" type="pres">
      <dgm:prSet presAssocID="{2706AC5C-8980-4F7A-8EE5-A935C8E45600}" presName="spacer" presStyleCnt="0"/>
      <dgm:spPr/>
    </dgm:pt>
    <dgm:pt modelId="{D5FFBDC4-88AB-4E7C-9E31-21E151B4485D}" type="pres">
      <dgm:prSet presAssocID="{10D8BCC1-283C-4F70-B429-183C46BB6B8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25B3D02-8841-4FEE-99C8-8E8B510E3938}" srcId="{9AA7973C-BF02-4C45-9717-60593B6C1F90}" destId="{856D448B-AB17-45B0-9AC5-10BA13C93A11}" srcOrd="1" destOrd="0" parTransId="{26914959-8C06-41B7-922C-3B8713FE9F09}" sibTransId="{E989F1B2-086A-4064-BE46-173707FED520}"/>
    <dgm:cxn modelId="{5102420B-DB0D-4112-8C91-3A508419D094}" type="presOf" srcId="{10D8BCC1-283C-4F70-B429-183C46BB6B8D}" destId="{D5FFBDC4-88AB-4E7C-9E31-21E151B4485D}" srcOrd="0" destOrd="0" presId="urn:microsoft.com/office/officeart/2005/8/layout/vList2"/>
    <dgm:cxn modelId="{93DA4718-C5CA-456E-9B10-8D3520563A38}" srcId="{9AA7973C-BF02-4C45-9717-60593B6C1F90}" destId="{3BA13B41-EA4F-4D58-98F7-2A98A35C34C3}" srcOrd="3" destOrd="0" parTransId="{4881C608-5C5F-4300-B68D-4DFE5B7D4F90}" sibTransId="{2706AC5C-8980-4F7A-8EE5-A935C8E45600}"/>
    <dgm:cxn modelId="{F9FD461B-DF63-41FC-8130-D20CC65DE958}" type="presOf" srcId="{D515B67D-685B-4F1A-9930-57A5938B09C7}" destId="{DACD9CE5-400C-4005-8670-18CDC4773772}" srcOrd="0" destOrd="0" presId="urn:microsoft.com/office/officeart/2005/8/layout/vList2"/>
    <dgm:cxn modelId="{04BD3133-9A15-450A-8144-CF95BD1F2F7C}" type="presOf" srcId="{3BA13B41-EA4F-4D58-98F7-2A98A35C34C3}" destId="{13230071-A623-4476-88B5-BA093061F88D}" srcOrd="0" destOrd="0" presId="urn:microsoft.com/office/officeart/2005/8/layout/vList2"/>
    <dgm:cxn modelId="{564FFE3B-5C19-474A-94A1-A2069306EBC2}" type="presOf" srcId="{856D448B-AB17-45B0-9AC5-10BA13C93A11}" destId="{FC88AC50-5FE4-4F87-BD60-DE82A482927B}" srcOrd="0" destOrd="0" presId="urn:microsoft.com/office/officeart/2005/8/layout/vList2"/>
    <dgm:cxn modelId="{2476CF7C-4AA3-4D7A-8AB5-EF8A4C553F46}" type="presOf" srcId="{A737270C-8D68-47F9-A250-30297A3C6246}" destId="{2AD7AA6E-B990-408D-A040-2B222B00F927}" srcOrd="0" destOrd="0" presId="urn:microsoft.com/office/officeart/2005/8/layout/vList2"/>
    <dgm:cxn modelId="{E6C13E94-F6ED-4B73-A83F-2F549DD76661}" srcId="{9AA7973C-BF02-4C45-9717-60593B6C1F90}" destId="{D515B67D-685B-4F1A-9930-57A5938B09C7}" srcOrd="0" destOrd="0" parTransId="{66325375-86C7-4CCA-A6E4-5062089F1431}" sibTransId="{FB0C053B-AD28-49FE-8D39-298131EC2E45}"/>
    <dgm:cxn modelId="{3C77849C-43F5-4E2D-A15C-2A6120726CB3}" srcId="{9AA7973C-BF02-4C45-9717-60593B6C1F90}" destId="{A737270C-8D68-47F9-A250-30297A3C6246}" srcOrd="2" destOrd="0" parTransId="{F164E7E5-3715-4B96-A4B4-1365BEA0D833}" sibTransId="{D7F99EC5-6C16-4B26-A080-28FD4617501F}"/>
    <dgm:cxn modelId="{27577FD4-4247-492E-ABAC-7169B10B763E}" srcId="{9AA7973C-BF02-4C45-9717-60593B6C1F90}" destId="{10D8BCC1-283C-4F70-B429-183C46BB6B8D}" srcOrd="4" destOrd="0" parTransId="{EF660A78-ADE3-4738-9C28-CB0DB6AEAFE3}" sibTransId="{A08FD4D1-1BA8-4108-A090-FC1850FE7A9E}"/>
    <dgm:cxn modelId="{960C49F4-6B54-4A2C-A192-76DB72A908DE}" type="presOf" srcId="{9AA7973C-BF02-4C45-9717-60593B6C1F90}" destId="{3C09E6CB-41E1-417F-8996-B90C5A88240F}" srcOrd="0" destOrd="0" presId="urn:microsoft.com/office/officeart/2005/8/layout/vList2"/>
    <dgm:cxn modelId="{61343966-759F-446E-B16F-0111C4863902}" type="presParOf" srcId="{3C09E6CB-41E1-417F-8996-B90C5A88240F}" destId="{DACD9CE5-400C-4005-8670-18CDC4773772}" srcOrd="0" destOrd="0" presId="urn:microsoft.com/office/officeart/2005/8/layout/vList2"/>
    <dgm:cxn modelId="{916DE901-9DA7-418E-A73F-572B4AD0B0EB}" type="presParOf" srcId="{3C09E6CB-41E1-417F-8996-B90C5A88240F}" destId="{2046072F-A286-444E-B394-9B3F31638141}" srcOrd="1" destOrd="0" presId="urn:microsoft.com/office/officeart/2005/8/layout/vList2"/>
    <dgm:cxn modelId="{79B11592-8964-411F-B18C-5F2A37B3D996}" type="presParOf" srcId="{3C09E6CB-41E1-417F-8996-B90C5A88240F}" destId="{FC88AC50-5FE4-4F87-BD60-DE82A482927B}" srcOrd="2" destOrd="0" presId="urn:microsoft.com/office/officeart/2005/8/layout/vList2"/>
    <dgm:cxn modelId="{80E0269F-E358-4597-8CD4-1F108274CD90}" type="presParOf" srcId="{3C09E6CB-41E1-417F-8996-B90C5A88240F}" destId="{1E46F541-812B-4857-B0DE-DCD4304CF71F}" srcOrd="3" destOrd="0" presId="urn:microsoft.com/office/officeart/2005/8/layout/vList2"/>
    <dgm:cxn modelId="{189C0375-A601-4E4D-8ACF-4878AE0F06F9}" type="presParOf" srcId="{3C09E6CB-41E1-417F-8996-B90C5A88240F}" destId="{2AD7AA6E-B990-408D-A040-2B222B00F927}" srcOrd="4" destOrd="0" presId="urn:microsoft.com/office/officeart/2005/8/layout/vList2"/>
    <dgm:cxn modelId="{7681BF6C-0012-448C-963B-2BF577E1DB40}" type="presParOf" srcId="{3C09E6CB-41E1-417F-8996-B90C5A88240F}" destId="{C433DA5C-B74B-4C9A-A682-2F4F6FF3710B}" srcOrd="5" destOrd="0" presId="urn:microsoft.com/office/officeart/2005/8/layout/vList2"/>
    <dgm:cxn modelId="{3A1DA395-0B88-4CE4-BBF2-85E2A545E5DC}" type="presParOf" srcId="{3C09E6CB-41E1-417F-8996-B90C5A88240F}" destId="{13230071-A623-4476-88B5-BA093061F88D}" srcOrd="6" destOrd="0" presId="urn:microsoft.com/office/officeart/2005/8/layout/vList2"/>
    <dgm:cxn modelId="{3E0AA283-38DE-41C7-84A1-0B4F8C053CF3}" type="presParOf" srcId="{3C09E6CB-41E1-417F-8996-B90C5A88240F}" destId="{C864AD61-915B-4D97-877E-970539E7BA80}" srcOrd="7" destOrd="0" presId="urn:microsoft.com/office/officeart/2005/8/layout/vList2"/>
    <dgm:cxn modelId="{A6253041-2242-4008-AF22-B1BAA8E1744D}" type="presParOf" srcId="{3C09E6CB-41E1-417F-8996-B90C5A88240F}" destId="{D5FFBDC4-88AB-4E7C-9E31-21E151B4485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9CD55F8-C90F-4F4F-8EA2-14BBAA991CD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299FE02-DD9F-4922-B150-E94CD75ECBDA}">
      <dgm:prSet/>
      <dgm:spPr/>
      <dgm:t>
        <a:bodyPr/>
        <a:lstStyle/>
        <a:p>
          <a:r>
            <a:rPr lang="pt-BR"/>
            <a:t>Rastreamento para tuberculose : RX tórax, PPD e TR-TB</a:t>
          </a:r>
          <a:endParaRPr lang="en-US"/>
        </a:p>
      </dgm:t>
    </dgm:pt>
    <dgm:pt modelId="{8F730035-3964-45DD-973C-178CC43F3DF9}" type="parTrans" cxnId="{2D9DA001-4C9E-4394-B705-97084E583C6C}">
      <dgm:prSet/>
      <dgm:spPr/>
      <dgm:t>
        <a:bodyPr/>
        <a:lstStyle/>
        <a:p>
          <a:endParaRPr lang="en-US"/>
        </a:p>
      </dgm:t>
    </dgm:pt>
    <dgm:pt modelId="{E1587685-D92D-47F0-8719-6AE945DE3D56}" type="sibTrans" cxnId="{2D9DA001-4C9E-4394-B705-97084E583C6C}">
      <dgm:prSet/>
      <dgm:spPr/>
      <dgm:t>
        <a:bodyPr/>
        <a:lstStyle/>
        <a:p>
          <a:endParaRPr lang="en-US"/>
        </a:p>
      </dgm:t>
    </dgm:pt>
    <dgm:pt modelId="{A1105666-4F58-4CB5-9BE2-E96941E9E30A}">
      <dgm:prSet/>
      <dgm:spPr/>
      <dgm:t>
        <a:bodyPr/>
        <a:lstStyle/>
        <a:p>
          <a:r>
            <a:rPr lang="pt-BR"/>
            <a:t>Vacinação completa (CRIE)</a:t>
          </a:r>
          <a:endParaRPr lang="en-US"/>
        </a:p>
      </dgm:t>
    </dgm:pt>
    <dgm:pt modelId="{53CCD20D-C6F4-45F7-AF54-5087A6650490}" type="parTrans" cxnId="{92CF9E7A-1712-4A25-B2E0-5D535DC8DB55}">
      <dgm:prSet/>
      <dgm:spPr/>
      <dgm:t>
        <a:bodyPr/>
        <a:lstStyle/>
        <a:p>
          <a:endParaRPr lang="en-US"/>
        </a:p>
      </dgm:t>
    </dgm:pt>
    <dgm:pt modelId="{937F4341-2402-43A4-B86B-FA5244B26EFB}" type="sibTrans" cxnId="{92CF9E7A-1712-4A25-B2E0-5D535DC8DB55}">
      <dgm:prSet/>
      <dgm:spPr/>
      <dgm:t>
        <a:bodyPr/>
        <a:lstStyle/>
        <a:p>
          <a:endParaRPr lang="en-US"/>
        </a:p>
      </dgm:t>
    </dgm:pt>
    <dgm:pt modelId="{8F220399-6DF5-4021-A8E3-32220212167B}">
      <dgm:prSet/>
      <dgm:spPr/>
      <dgm:t>
        <a:bodyPr/>
        <a:lstStyle/>
        <a:p>
          <a:r>
            <a:rPr lang="pt-BR"/>
            <a:t>Sorologias virais</a:t>
          </a:r>
          <a:endParaRPr lang="en-US"/>
        </a:p>
      </dgm:t>
    </dgm:pt>
    <dgm:pt modelId="{9F494EC5-525F-4AFA-9746-3B8BEBA39E7A}" type="parTrans" cxnId="{6D583600-B87A-4951-90B0-29BB3FAB96CB}">
      <dgm:prSet/>
      <dgm:spPr/>
      <dgm:t>
        <a:bodyPr/>
        <a:lstStyle/>
        <a:p>
          <a:endParaRPr lang="en-US"/>
        </a:p>
      </dgm:t>
    </dgm:pt>
    <dgm:pt modelId="{EC7893F8-F057-4196-8E7C-805CB491A26D}" type="sibTrans" cxnId="{6D583600-B87A-4951-90B0-29BB3FAB96CB}">
      <dgm:prSet/>
      <dgm:spPr/>
      <dgm:t>
        <a:bodyPr/>
        <a:lstStyle/>
        <a:p>
          <a:endParaRPr lang="en-US"/>
        </a:p>
      </dgm:t>
    </dgm:pt>
    <dgm:pt modelId="{4E49A305-1CFA-4C0C-830C-04D07F4988A0}">
      <dgm:prSet/>
      <dgm:spPr/>
      <dgm:t>
        <a:bodyPr/>
        <a:lstStyle/>
        <a:p>
          <a:r>
            <a:rPr lang="pt-BR"/>
            <a:t>Anti-parasitários </a:t>
          </a:r>
          <a:endParaRPr lang="en-US"/>
        </a:p>
      </dgm:t>
    </dgm:pt>
    <dgm:pt modelId="{89404718-7904-4E0A-8C70-B869CB4C3CB1}" type="parTrans" cxnId="{C9B091FE-9C3C-42B3-A4C8-5EE17A09D33C}">
      <dgm:prSet/>
      <dgm:spPr/>
      <dgm:t>
        <a:bodyPr/>
        <a:lstStyle/>
        <a:p>
          <a:endParaRPr lang="en-US"/>
        </a:p>
      </dgm:t>
    </dgm:pt>
    <dgm:pt modelId="{F50AC84F-29F8-4838-82F8-775666C356BF}" type="sibTrans" cxnId="{C9B091FE-9C3C-42B3-A4C8-5EE17A09D33C}">
      <dgm:prSet/>
      <dgm:spPr/>
      <dgm:t>
        <a:bodyPr/>
        <a:lstStyle/>
        <a:p>
          <a:endParaRPr lang="en-US"/>
        </a:p>
      </dgm:t>
    </dgm:pt>
    <dgm:pt modelId="{F6AEB9EC-BFEA-4D45-912F-95570FF33276}" type="pres">
      <dgm:prSet presAssocID="{69CD55F8-C90F-4F4F-8EA2-14BBAA991CD4}" presName="linear" presStyleCnt="0">
        <dgm:presLayoutVars>
          <dgm:animLvl val="lvl"/>
          <dgm:resizeHandles val="exact"/>
        </dgm:presLayoutVars>
      </dgm:prSet>
      <dgm:spPr/>
    </dgm:pt>
    <dgm:pt modelId="{7F8FCEBA-745A-47EB-9A9E-92886C965D10}" type="pres">
      <dgm:prSet presAssocID="{5299FE02-DD9F-4922-B150-E94CD75ECBD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02BF4F0-5049-43D2-8085-8875C3081280}" type="pres">
      <dgm:prSet presAssocID="{E1587685-D92D-47F0-8719-6AE945DE3D56}" presName="spacer" presStyleCnt="0"/>
      <dgm:spPr/>
    </dgm:pt>
    <dgm:pt modelId="{C30A01FE-C9C4-4FA6-B83E-C2C93E788AEB}" type="pres">
      <dgm:prSet presAssocID="{A1105666-4F58-4CB5-9BE2-E96941E9E30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A0053BB-2303-4ED7-AFA1-B0CA4E21B0F2}" type="pres">
      <dgm:prSet presAssocID="{937F4341-2402-43A4-B86B-FA5244B26EFB}" presName="spacer" presStyleCnt="0"/>
      <dgm:spPr/>
    </dgm:pt>
    <dgm:pt modelId="{CADE85A8-7458-43DB-8F87-981C7ECBDF6F}" type="pres">
      <dgm:prSet presAssocID="{8F220399-6DF5-4021-A8E3-32220212167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F3323EF-6A87-4636-8118-88828FF6C08B}" type="pres">
      <dgm:prSet presAssocID="{EC7893F8-F057-4196-8E7C-805CB491A26D}" presName="spacer" presStyleCnt="0"/>
      <dgm:spPr/>
    </dgm:pt>
    <dgm:pt modelId="{B21C3E44-D2DA-4FBE-8347-FF9E5E0E7857}" type="pres">
      <dgm:prSet presAssocID="{4E49A305-1CFA-4C0C-830C-04D07F4988A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D583600-B87A-4951-90B0-29BB3FAB96CB}" srcId="{69CD55F8-C90F-4F4F-8EA2-14BBAA991CD4}" destId="{8F220399-6DF5-4021-A8E3-32220212167B}" srcOrd="2" destOrd="0" parTransId="{9F494EC5-525F-4AFA-9746-3B8BEBA39E7A}" sibTransId="{EC7893F8-F057-4196-8E7C-805CB491A26D}"/>
    <dgm:cxn modelId="{2D9DA001-4C9E-4394-B705-97084E583C6C}" srcId="{69CD55F8-C90F-4F4F-8EA2-14BBAA991CD4}" destId="{5299FE02-DD9F-4922-B150-E94CD75ECBDA}" srcOrd="0" destOrd="0" parTransId="{8F730035-3964-45DD-973C-178CC43F3DF9}" sibTransId="{E1587685-D92D-47F0-8719-6AE945DE3D56}"/>
    <dgm:cxn modelId="{744BAD11-7D58-45A3-8B4F-90DD46D3F326}" type="presOf" srcId="{A1105666-4F58-4CB5-9BE2-E96941E9E30A}" destId="{C30A01FE-C9C4-4FA6-B83E-C2C93E788AEB}" srcOrd="0" destOrd="0" presId="urn:microsoft.com/office/officeart/2005/8/layout/vList2"/>
    <dgm:cxn modelId="{FAFCA612-4E1C-4BB8-97CF-620A6C411D82}" type="presOf" srcId="{8F220399-6DF5-4021-A8E3-32220212167B}" destId="{CADE85A8-7458-43DB-8F87-981C7ECBDF6F}" srcOrd="0" destOrd="0" presId="urn:microsoft.com/office/officeart/2005/8/layout/vList2"/>
    <dgm:cxn modelId="{92CF9E7A-1712-4A25-B2E0-5D535DC8DB55}" srcId="{69CD55F8-C90F-4F4F-8EA2-14BBAA991CD4}" destId="{A1105666-4F58-4CB5-9BE2-E96941E9E30A}" srcOrd="1" destOrd="0" parTransId="{53CCD20D-C6F4-45F7-AF54-5087A6650490}" sibTransId="{937F4341-2402-43A4-B86B-FA5244B26EFB}"/>
    <dgm:cxn modelId="{A873E2B3-0678-475D-AE79-86DADEBF0E36}" type="presOf" srcId="{69CD55F8-C90F-4F4F-8EA2-14BBAA991CD4}" destId="{F6AEB9EC-BFEA-4D45-912F-95570FF33276}" srcOrd="0" destOrd="0" presId="urn:microsoft.com/office/officeart/2005/8/layout/vList2"/>
    <dgm:cxn modelId="{38047DF5-27B0-41A7-A51F-FECFA541D9DC}" type="presOf" srcId="{5299FE02-DD9F-4922-B150-E94CD75ECBDA}" destId="{7F8FCEBA-745A-47EB-9A9E-92886C965D10}" srcOrd="0" destOrd="0" presId="urn:microsoft.com/office/officeart/2005/8/layout/vList2"/>
    <dgm:cxn modelId="{4B55B6F7-0D8A-48C5-9A3B-FC589387D9BF}" type="presOf" srcId="{4E49A305-1CFA-4C0C-830C-04D07F4988A0}" destId="{B21C3E44-D2DA-4FBE-8347-FF9E5E0E7857}" srcOrd="0" destOrd="0" presId="urn:microsoft.com/office/officeart/2005/8/layout/vList2"/>
    <dgm:cxn modelId="{C9B091FE-9C3C-42B3-A4C8-5EE17A09D33C}" srcId="{69CD55F8-C90F-4F4F-8EA2-14BBAA991CD4}" destId="{4E49A305-1CFA-4C0C-830C-04D07F4988A0}" srcOrd="3" destOrd="0" parTransId="{89404718-7904-4E0A-8C70-B869CB4C3CB1}" sibTransId="{F50AC84F-29F8-4838-82F8-775666C356BF}"/>
    <dgm:cxn modelId="{20FCE401-95FC-4BA5-BAA0-4C166D7FAB60}" type="presParOf" srcId="{F6AEB9EC-BFEA-4D45-912F-95570FF33276}" destId="{7F8FCEBA-745A-47EB-9A9E-92886C965D10}" srcOrd="0" destOrd="0" presId="urn:microsoft.com/office/officeart/2005/8/layout/vList2"/>
    <dgm:cxn modelId="{0E26989D-FE5F-4F43-9BC4-436DA46D7AFA}" type="presParOf" srcId="{F6AEB9EC-BFEA-4D45-912F-95570FF33276}" destId="{302BF4F0-5049-43D2-8085-8875C3081280}" srcOrd="1" destOrd="0" presId="urn:microsoft.com/office/officeart/2005/8/layout/vList2"/>
    <dgm:cxn modelId="{9D6BE6FB-5E17-45D8-8E99-61BBBD32EB67}" type="presParOf" srcId="{F6AEB9EC-BFEA-4D45-912F-95570FF33276}" destId="{C30A01FE-C9C4-4FA6-B83E-C2C93E788AEB}" srcOrd="2" destOrd="0" presId="urn:microsoft.com/office/officeart/2005/8/layout/vList2"/>
    <dgm:cxn modelId="{EFE0E8A6-2FC3-4BF8-B2A8-9DC96800DDD7}" type="presParOf" srcId="{F6AEB9EC-BFEA-4D45-912F-95570FF33276}" destId="{EA0053BB-2303-4ED7-AFA1-B0CA4E21B0F2}" srcOrd="3" destOrd="0" presId="urn:microsoft.com/office/officeart/2005/8/layout/vList2"/>
    <dgm:cxn modelId="{9E8F165B-1411-425E-AC8C-3EBEC4DC7B32}" type="presParOf" srcId="{F6AEB9EC-BFEA-4D45-912F-95570FF33276}" destId="{CADE85A8-7458-43DB-8F87-981C7ECBDF6F}" srcOrd="4" destOrd="0" presId="urn:microsoft.com/office/officeart/2005/8/layout/vList2"/>
    <dgm:cxn modelId="{DD626630-BA98-446F-8266-BA5765C0A37E}" type="presParOf" srcId="{F6AEB9EC-BFEA-4D45-912F-95570FF33276}" destId="{DF3323EF-6A87-4636-8118-88828FF6C08B}" srcOrd="5" destOrd="0" presId="urn:microsoft.com/office/officeart/2005/8/layout/vList2"/>
    <dgm:cxn modelId="{3D8F734B-83CB-4D2E-A3F5-0BF9894FC65D}" type="presParOf" srcId="{F6AEB9EC-BFEA-4D45-912F-95570FF33276}" destId="{B21C3E44-D2DA-4FBE-8347-FF9E5E0E785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EF67ED-0447-4AE4-BB35-F8F0774F2C7D}">
      <dsp:nvSpPr>
        <dsp:cNvPr id="0" name=""/>
        <dsp:cNvSpPr/>
      </dsp:nvSpPr>
      <dsp:spPr>
        <a:xfrm rot="5400000">
          <a:off x="4643355" y="-1764231"/>
          <a:ext cx="1074762" cy="48759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 err="1"/>
            <a:t>Doenças</a:t>
          </a:r>
          <a:r>
            <a:rPr lang="en-US" sz="2300" kern="1200" dirty="0"/>
            <a:t> </a:t>
          </a:r>
          <a:r>
            <a:rPr lang="en-US" sz="2300" kern="1200" dirty="0" err="1"/>
            <a:t>caracterizadas</a:t>
          </a:r>
          <a:r>
            <a:rPr lang="en-US" sz="2300" kern="1200" dirty="0"/>
            <a:t> </a:t>
          </a:r>
          <a:r>
            <a:rPr lang="en-US" sz="2300" kern="1200" dirty="0" err="1"/>
            <a:t>por</a:t>
          </a:r>
          <a:r>
            <a:rPr lang="en-US" sz="2300" kern="1200" dirty="0"/>
            <a:t> </a:t>
          </a:r>
          <a:r>
            <a:rPr lang="en-US" sz="2300" kern="1200" dirty="0" err="1"/>
            <a:t>inflamação</a:t>
          </a:r>
          <a:r>
            <a:rPr lang="en-US" sz="2300" kern="1200" dirty="0"/>
            <a:t> </a:t>
          </a:r>
          <a:r>
            <a:rPr lang="en-US" sz="2300" kern="1200" dirty="0" err="1"/>
            <a:t>crônica</a:t>
          </a:r>
          <a:r>
            <a:rPr lang="en-US" sz="2300" kern="1200" dirty="0"/>
            <a:t> do </a:t>
          </a:r>
          <a:r>
            <a:rPr lang="en-US" sz="2300" kern="1200" dirty="0" err="1"/>
            <a:t>trato</a:t>
          </a:r>
          <a:r>
            <a:rPr lang="en-US" sz="2300" kern="1200" dirty="0"/>
            <a:t> </a:t>
          </a:r>
          <a:r>
            <a:rPr lang="en-US" sz="2300" kern="1200" dirty="0" err="1"/>
            <a:t>digestivo</a:t>
          </a:r>
          <a:endParaRPr lang="en-US" sz="2300" kern="1200" dirty="0"/>
        </a:p>
      </dsp:txBody>
      <dsp:txXfrm rot="-5400000">
        <a:off x="2742743" y="188847"/>
        <a:ext cx="4823521" cy="969830"/>
      </dsp:txXfrm>
    </dsp:sp>
    <dsp:sp modelId="{0BF08849-651E-4C9E-814D-BAB42C3BE752}">
      <dsp:nvSpPr>
        <dsp:cNvPr id="0" name=""/>
        <dsp:cNvSpPr/>
      </dsp:nvSpPr>
      <dsp:spPr>
        <a:xfrm>
          <a:off x="0" y="2035"/>
          <a:ext cx="2742742" cy="13434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Definição</a:t>
          </a:r>
        </a:p>
      </dsp:txBody>
      <dsp:txXfrm>
        <a:off x="65582" y="67617"/>
        <a:ext cx="2611578" cy="1212288"/>
      </dsp:txXfrm>
    </dsp:sp>
    <dsp:sp modelId="{7FBD1920-DBAE-4093-9AD2-704690266400}">
      <dsp:nvSpPr>
        <dsp:cNvPr id="0" name=""/>
        <dsp:cNvSpPr/>
      </dsp:nvSpPr>
      <dsp:spPr>
        <a:xfrm rot="5400000">
          <a:off x="4643355" y="-353606"/>
          <a:ext cx="1074762" cy="48759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Não há relação causal direta com agentes  infecciosos</a:t>
          </a:r>
        </a:p>
      </dsp:txBody>
      <dsp:txXfrm rot="-5400000">
        <a:off x="2742743" y="1599472"/>
        <a:ext cx="4823521" cy="969830"/>
      </dsp:txXfrm>
    </dsp:sp>
    <dsp:sp modelId="{C7FFB8A2-CEBB-4A56-9054-4A11EA1FDE3E}">
      <dsp:nvSpPr>
        <dsp:cNvPr id="0" name=""/>
        <dsp:cNvSpPr/>
      </dsp:nvSpPr>
      <dsp:spPr>
        <a:xfrm>
          <a:off x="0" y="1412661"/>
          <a:ext cx="2742742" cy="13434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Inespecíficas</a:t>
          </a:r>
        </a:p>
      </dsp:txBody>
      <dsp:txXfrm>
        <a:off x="65582" y="1478243"/>
        <a:ext cx="2611578" cy="1212288"/>
      </dsp:txXfrm>
    </dsp:sp>
    <dsp:sp modelId="{1F8551AA-DBC4-46FC-ACAB-AE738F3EA2FD}">
      <dsp:nvSpPr>
        <dsp:cNvPr id="0" name=""/>
        <dsp:cNvSpPr/>
      </dsp:nvSpPr>
      <dsp:spPr>
        <a:xfrm rot="5400000">
          <a:off x="4643355" y="1057019"/>
          <a:ext cx="1074762" cy="48759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Desconhecida</a:t>
          </a:r>
          <a:r>
            <a:rPr lang="pt-BR" sz="2300" kern="1200"/>
            <a:t>: fatores genéticos e ambientais </a:t>
          </a:r>
          <a:endParaRPr lang="en-US" sz="2300" kern="1200"/>
        </a:p>
      </dsp:txBody>
      <dsp:txXfrm rot="-5400000">
        <a:off x="2742743" y="3010097"/>
        <a:ext cx="4823521" cy="969830"/>
      </dsp:txXfrm>
    </dsp:sp>
    <dsp:sp modelId="{916EC15A-17F8-49B6-8522-779C5B9A48DB}">
      <dsp:nvSpPr>
        <dsp:cNvPr id="0" name=""/>
        <dsp:cNvSpPr/>
      </dsp:nvSpPr>
      <dsp:spPr>
        <a:xfrm>
          <a:off x="0" y="2823286"/>
          <a:ext cx="2742742" cy="13434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Etiologia</a:t>
          </a:r>
        </a:p>
      </dsp:txBody>
      <dsp:txXfrm>
        <a:off x="65582" y="2888868"/>
        <a:ext cx="2611578" cy="12122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923F1-ED37-4C6A-B0C7-0BD48C071B7E}">
      <dsp:nvSpPr>
        <dsp:cNvPr id="0" name=""/>
        <dsp:cNvSpPr/>
      </dsp:nvSpPr>
      <dsp:spPr>
        <a:xfrm>
          <a:off x="0" y="542983"/>
          <a:ext cx="3238500" cy="19430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Fatores genéticos</a:t>
          </a:r>
        </a:p>
      </dsp:txBody>
      <dsp:txXfrm>
        <a:off x="0" y="542983"/>
        <a:ext cx="3238500" cy="1943099"/>
      </dsp:txXfrm>
    </dsp:sp>
    <dsp:sp modelId="{3CE49979-652E-404F-B2C7-6362DD852000}">
      <dsp:nvSpPr>
        <dsp:cNvPr id="0" name=""/>
        <dsp:cNvSpPr/>
      </dsp:nvSpPr>
      <dsp:spPr>
        <a:xfrm>
          <a:off x="3562350" y="542983"/>
          <a:ext cx="3238500" cy="1943099"/>
        </a:xfrm>
        <a:prstGeom prst="rect">
          <a:avLst/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b="1" kern="1200"/>
            <a:t>Imunorregulação da mucosa</a:t>
          </a:r>
        </a:p>
      </dsp:txBody>
      <dsp:txXfrm>
        <a:off x="3562350" y="542983"/>
        <a:ext cx="3238500" cy="1943099"/>
      </dsp:txXfrm>
    </dsp:sp>
    <dsp:sp modelId="{D41930AA-353D-431B-9E5E-C612D6DBA9E2}">
      <dsp:nvSpPr>
        <dsp:cNvPr id="0" name=""/>
        <dsp:cNvSpPr/>
      </dsp:nvSpPr>
      <dsp:spPr>
        <a:xfrm>
          <a:off x="7124700" y="542983"/>
          <a:ext cx="3238500" cy="1943099"/>
        </a:xfrm>
        <a:prstGeom prst="rect">
          <a:avLst/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Microbiota intestinal</a:t>
          </a:r>
        </a:p>
      </dsp:txBody>
      <dsp:txXfrm>
        <a:off x="7124700" y="542983"/>
        <a:ext cx="3238500" cy="19430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58C63-DEC5-466F-9888-A32D0BAEECB8}">
      <dsp:nvSpPr>
        <dsp:cNvPr id="0" name=""/>
        <dsp:cNvSpPr/>
      </dsp:nvSpPr>
      <dsp:spPr>
        <a:xfrm>
          <a:off x="0" y="0"/>
          <a:ext cx="721864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5EB2D8-9C75-47F5-8078-B9AE9C595985}">
      <dsp:nvSpPr>
        <dsp:cNvPr id="0" name=""/>
        <dsp:cNvSpPr/>
      </dsp:nvSpPr>
      <dsp:spPr>
        <a:xfrm>
          <a:off x="0" y="0"/>
          <a:ext cx="7218647" cy="662939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accent1">
              <a:shade val="15000"/>
            </a:schemeClr>
          </a:solidFill>
          <a:prstDash val="solid"/>
        </a:ln>
        <a:effectLst/>
      </dsp:spPr>
      <dsp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História clínica de sangramento retal com ou sem </a:t>
          </a:r>
          <a:r>
            <a:rPr lang="pt-BR" sz="1900" b="1" kern="1200" dirty="0" err="1"/>
            <a:t>diarréia</a:t>
          </a:r>
          <a:r>
            <a:rPr lang="pt-BR" sz="1900" b="1" kern="1200" dirty="0"/>
            <a:t> num  período maior que 3 semanas</a:t>
          </a:r>
          <a:endParaRPr lang="en-US" sz="1900" kern="1200" dirty="0"/>
        </a:p>
      </dsp:txBody>
      <dsp:txXfrm>
        <a:off x="0" y="0"/>
        <a:ext cx="7218647" cy="662939"/>
      </dsp:txXfrm>
    </dsp:sp>
    <dsp:sp modelId="{C71B853A-7264-44A5-8958-9C20978F8FC4}">
      <dsp:nvSpPr>
        <dsp:cNvPr id="0" name=""/>
        <dsp:cNvSpPr/>
      </dsp:nvSpPr>
      <dsp:spPr>
        <a:xfrm>
          <a:off x="0" y="662939"/>
          <a:ext cx="721864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975A1D3-F388-4E9E-8C6B-5D1AAE7776BB}">
      <dsp:nvSpPr>
        <dsp:cNvPr id="0" name=""/>
        <dsp:cNvSpPr/>
      </dsp:nvSpPr>
      <dsp:spPr>
        <a:xfrm>
          <a:off x="0" y="662939"/>
          <a:ext cx="7218647" cy="662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Dor abdominal recorrente. </a:t>
          </a:r>
          <a:endParaRPr lang="en-US" sz="1900" kern="1200" dirty="0"/>
        </a:p>
      </dsp:txBody>
      <dsp:txXfrm>
        <a:off x="0" y="662939"/>
        <a:ext cx="7218647" cy="662939"/>
      </dsp:txXfrm>
    </dsp:sp>
    <dsp:sp modelId="{F9C583B1-8652-49EE-8EF2-F3CA13C1BC67}">
      <dsp:nvSpPr>
        <dsp:cNvPr id="0" name=""/>
        <dsp:cNvSpPr/>
      </dsp:nvSpPr>
      <dsp:spPr>
        <a:xfrm>
          <a:off x="0" y="1325879"/>
          <a:ext cx="721864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B560488-D1E4-47C2-8D54-40BEED12CE65}">
      <dsp:nvSpPr>
        <dsp:cNvPr id="0" name=""/>
        <dsp:cNvSpPr/>
      </dsp:nvSpPr>
      <dsp:spPr>
        <a:xfrm>
          <a:off x="0" y="1325879"/>
          <a:ext cx="7218647" cy="662939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accent1">
              <a:shade val="15000"/>
            </a:schemeClr>
          </a:solidFill>
          <a:prstDash val="solid"/>
        </a:ln>
        <a:effectLst/>
      </dsp:spPr>
      <dsp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Achados endoscópicos de inflamação contínua (com  envolvimento do reto), eritema, friabilidade, </a:t>
          </a:r>
          <a:r>
            <a:rPr lang="pt-BR" sz="1900" b="1" kern="1200" dirty="0" err="1"/>
            <a:t>pseudopólipos</a:t>
          </a:r>
          <a:r>
            <a:rPr lang="pt-BR" sz="1900" b="1" kern="1200" dirty="0"/>
            <a:t> ou  ulcerações</a:t>
          </a:r>
          <a:endParaRPr lang="en-US" sz="1900" kern="1200" dirty="0"/>
        </a:p>
      </dsp:txBody>
      <dsp:txXfrm>
        <a:off x="0" y="1325879"/>
        <a:ext cx="7218647" cy="662939"/>
      </dsp:txXfrm>
    </dsp:sp>
    <dsp:sp modelId="{22E6A847-FE1F-49B7-B684-B0ADF6F331FE}">
      <dsp:nvSpPr>
        <dsp:cNvPr id="0" name=""/>
        <dsp:cNvSpPr/>
      </dsp:nvSpPr>
      <dsp:spPr>
        <a:xfrm>
          <a:off x="0" y="2608748"/>
          <a:ext cx="721864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39935D-5DAE-4692-B3F1-1618DAEDE66D}">
      <dsp:nvSpPr>
        <dsp:cNvPr id="0" name=""/>
        <dsp:cNvSpPr/>
      </dsp:nvSpPr>
      <dsp:spPr>
        <a:xfrm>
          <a:off x="0" y="1988819"/>
          <a:ext cx="7218647" cy="662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0" y="1988819"/>
        <a:ext cx="7218647" cy="662939"/>
      </dsp:txXfrm>
    </dsp:sp>
    <dsp:sp modelId="{E3DDEF7F-6CA2-46FF-859D-EB83B6EB5240}">
      <dsp:nvSpPr>
        <dsp:cNvPr id="0" name=""/>
        <dsp:cNvSpPr/>
      </dsp:nvSpPr>
      <dsp:spPr>
        <a:xfrm>
          <a:off x="0" y="2651759"/>
          <a:ext cx="7218647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F483F5-2313-4CFB-A6BF-10E12CC0A0C1}">
      <dsp:nvSpPr>
        <dsp:cNvPr id="0" name=""/>
        <dsp:cNvSpPr/>
      </dsp:nvSpPr>
      <dsp:spPr>
        <a:xfrm>
          <a:off x="0" y="2651759"/>
          <a:ext cx="7218647" cy="662939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accent1">
              <a:shade val="15000"/>
            </a:schemeClr>
          </a:solidFill>
          <a:prstDash val="solid"/>
        </a:ln>
        <a:effectLst/>
      </dsp:spPr>
      <dsp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Acometimento somente do cólon. Lesões superficiais da mucosa. </a:t>
          </a:r>
          <a:endParaRPr lang="en-US" sz="1900" kern="1200" dirty="0"/>
        </a:p>
      </dsp:txBody>
      <dsp:txXfrm>
        <a:off x="0" y="2651759"/>
        <a:ext cx="7218647" cy="662939"/>
      </dsp:txXfrm>
    </dsp:sp>
    <dsp:sp modelId="{545B4D75-E1F1-4B2F-83CF-90BC4A604F58}">
      <dsp:nvSpPr>
        <dsp:cNvPr id="0" name=""/>
        <dsp:cNvSpPr/>
      </dsp:nvSpPr>
      <dsp:spPr>
        <a:xfrm>
          <a:off x="0" y="3314699"/>
          <a:ext cx="721864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C53DC7D-0C5E-460D-8546-EF15CA729964}">
      <dsp:nvSpPr>
        <dsp:cNvPr id="0" name=""/>
        <dsp:cNvSpPr/>
      </dsp:nvSpPr>
      <dsp:spPr>
        <a:xfrm>
          <a:off x="0" y="3314699"/>
          <a:ext cx="7218647" cy="662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Sintomas</a:t>
          </a:r>
          <a:r>
            <a:rPr lang="en-US" sz="1900" b="1" kern="1200" dirty="0"/>
            <a:t> </a:t>
          </a:r>
          <a:r>
            <a:rPr lang="en-US" sz="1900" b="1" kern="1200" dirty="0" err="1"/>
            <a:t>gerais</a:t>
          </a:r>
          <a:r>
            <a:rPr lang="en-US" sz="1900" b="1" kern="1200" dirty="0"/>
            <a:t>: Anemia, </a:t>
          </a:r>
          <a:r>
            <a:rPr lang="en-US" sz="1900" b="1" kern="1200" dirty="0" err="1"/>
            <a:t>febre</a:t>
          </a:r>
          <a:r>
            <a:rPr lang="en-US" sz="1900" b="1" kern="1200" dirty="0"/>
            <a:t>, </a:t>
          </a:r>
          <a:r>
            <a:rPr lang="en-US" sz="1900" b="1" kern="1200" dirty="0" err="1"/>
            <a:t>taquicardia</a:t>
          </a:r>
          <a:r>
            <a:rPr lang="en-US" sz="1900" b="1" kern="1200" dirty="0"/>
            <a:t>, entre outros.</a:t>
          </a:r>
        </a:p>
      </dsp:txBody>
      <dsp:txXfrm>
        <a:off x="0" y="3314699"/>
        <a:ext cx="7218647" cy="662939"/>
      </dsp:txXfrm>
    </dsp:sp>
    <dsp:sp modelId="{D8B4C2D7-030E-4EBA-9224-06CF96203F3E}">
      <dsp:nvSpPr>
        <dsp:cNvPr id="0" name=""/>
        <dsp:cNvSpPr/>
      </dsp:nvSpPr>
      <dsp:spPr>
        <a:xfrm>
          <a:off x="0" y="3977640"/>
          <a:ext cx="721864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DE79E95-1AFB-442D-A065-30B409C78C1F}">
      <dsp:nvSpPr>
        <dsp:cNvPr id="0" name=""/>
        <dsp:cNvSpPr/>
      </dsp:nvSpPr>
      <dsp:spPr>
        <a:xfrm>
          <a:off x="0" y="3977639"/>
          <a:ext cx="7218647" cy="662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/>
            <a:t>NÃO HÁ envolvimento do intestino delgado.</a:t>
          </a:r>
          <a:endParaRPr lang="en-US" sz="1900" kern="1200"/>
        </a:p>
      </dsp:txBody>
      <dsp:txXfrm>
        <a:off x="0" y="3977639"/>
        <a:ext cx="7218647" cy="662939"/>
      </dsp:txXfrm>
    </dsp:sp>
    <dsp:sp modelId="{C191FA41-3C45-4896-886D-542F4E30B765}">
      <dsp:nvSpPr>
        <dsp:cNvPr id="0" name=""/>
        <dsp:cNvSpPr/>
      </dsp:nvSpPr>
      <dsp:spPr>
        <a:xfrm>
          <a:off x="0" y="4640579"/>
          <a:ext cx="721864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2343F6-888C-42C5-9C89-0ABC4AA383E0}">
      <dsp:nvSpPr>
        <dsp:cNvPr id="0" name=""/>
        <dsp:cNvSpPr/>
      </dsp:nvSpPr>
      <dsp:spPr>
        <a:xfrm>
          <a:off x="0" y="4640579"/>
          <a:ext cx="7218647" cy="662939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accent1">
              <a:shade val="15000"/>
            </a:schemeClr>
          </a:solidFill>
          <a:prstDash val="solid"/>
        </a:ln>
        <a:effectLst/>
      </dsp:spPr>
      <dsp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Excluam-se casos com achados de uma infecção específica, história  de colite por antibiótico ou abuso de laxativos.</a:t>
          </a:r>
          <a:endParaRPr lang="en-US" sz="1900" kern="1200" dirty="0"/>
        </a:p>
      </dsp:txBody>
      <dsp:txXfrm>
        <a:off x="0" y="4640579"/>
        <a:ext cx="7218647" cy="6629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0D9F01-8650-4E75-9D40-BF955D8DC0E4}">
      <dsp:nvSpPr>
        <dsp:cNvPr id="0" name=""/>
        <dsp:cNvSpPr/>
      </dsp:nvSpPr>
      <dsp:spPr>
        <a:xfrm>
          <a:off x="714" y="111774"/>
          <a:ext cx="2787612" cy="1672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Evolução anatômica : cerca de um terço o acometimento é somente no reto ;</a:t>
          </a:r>
          <a:endParaRPr lang="en-US" sz="2000" kern="1200" dirty="0"/>
        </a:p>
      </dsp:txBody>
      <dsp:txXfrm>
        <a:off x="714" y="111774"/>
        <a:ext cx="2787612" cy="1672567"/>
      </dsp:txXfrm>
    </dsp:sp>
    <dsp:sp modelId="{455F1EE3-B6F7-409B-902D-2EF285EE3CEA}">
      <dsp:nvSpPr>
        <dsp:cNvPr id="0" name=""/>
        <dsp:cNvSpPr/>
      </dsp:nvSpPr>
      <dsp:spPr>
        <a:xfrm>
          <a:off x="3067088" y="111774"/>
          <a:ext cx="2787612" cy="1672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/>
            <a:t>Cerca de 25% dos quadros de RCUI é de pancolite.</a:t>
          </a:r>
          <a:endParaRPr lang="en-US" sz="2000" kern="1200"/>
        </a:p>
      </dsp:txBody>
      <dsp:txXfrm>
        <a:off x="3067088" y="111774"/>
        <a:ext cx="2787612" cy="1672567"/>
      </dsp:txXfrm>
    </dsp:sp>
    <dsp:sp modelId="{226ABD2C-FB3A-4898-AF5B-B7AA0B9E911D}">
      <dsp:nvSpPr>
        <dsp:cNvPr id="0" name=""/>
        <dsp:cNvSpPr/>
      </dsp:nvSpPr>
      <dsp:spPr>
        <a:xfrm>
          <a:off x="1533901" y="2063102"/>
          <a:ext cx="2787612" cy="1672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/>
            <a:t>Há mudança no diagnóstico para doença de Crohn em 5 a 10% dos pacientes após 25 anos de doença .</a:t>
          </a:r>
          <a:endParaRPr lang="en-US" sz="2000" kern="1200"/>
        </a:p>
      </dsp:txBody>
      <dsp:txXfrm>
        <a:off x="1533901" y="2063102"/>
        <a:ext cx="2787612" cy="16725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CD5A2-DD60-4990-A85F-3825420CAB20}">
      <dsp:nvSpPr>
        <dsp:cNvPr id="0" name=""/>
        <dsp:cNvSpPr/>
      </dsp:nvSpPr>
      <dsp:spPr>
        <a:xfrm>
          <a:off x="0" y="2327"/>
          <a:ext cx="720592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8D2F73-1D48-4A07-B12C-9230619FB49E}">
      <dsp:nvSpPr>
        <dsp:cNvPr id="0" name=""/>
        <dsp:cNvSpPr/>
      </dsp:nvSpPr>
      <dsp:spPr>
        <a:xfrm>
          <a:off x="0" y="2327"/>
          <a:ext cx="7205926" cy="1587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Pode acometer da boca ao ânus. </a:t>
          </a:r>
          <a:endParaRPr lang="en-US" sz="2800" kern="1200"/>
        </a:p>
      </dsp:txBody>
      <dsp:txXfrm>
        <a:off x="0" y="2327"/>
        <a:ext cx="7205926" cy="1587405"/>
      </dsp:txXfrm>
    </dsp:sp>
    <dsp:sp modelId="{86421EDD-F48D-4D2F-BB07-3F59F9F52A8C}">
      <dsp:nvSpPr>
        <dsp:cNvPr id="0" name=""/>
        <dsp:cNvSpPr/>
      </dsp:nvSpPr>
      <dsp:spPr>
        <a:xfrm>
          <a:off x="0" y="1589733"/>
          <a:ext cx="720592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5E5E0F7-DDC8-4F17-9B7E-CD2BD020A0D2}">
      <dsp:nvSpPr>
        <dsp:cNvPr id="0" name=""/>
        <dsp:cNvSpPr/>
      </dsp:nvSpPr>
      <dsp:spPr>
        <a:xfrm>
          <a:off x="0" y="1589733"/>
          <a:ext cx="7205926" cy="1587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História clínica de dor abdominal, perda de peso, astenia, diarréia  e/ou sangramento retal, e /ou fístulas. </a:t>
          </a:r>
          <a:endParaRPr lang="en-US" sz="2800" kern="1200"/>
        </a:p>
      </dsp:txBody>
      <dsp:txXfrm>
        <a:off x="0" y="1589733"/>
        <a:ext cx="7205926" cy="1587405"/>
      </dsp:txXfrm>
    </dsp:sp>
    <dsp:sp modelId="{75404EF1-3331-4034-ACD2-2727031C0876}">
      <dsp:nvSpPr>
        <dsp:cNvPr id="0" name=""/>
        <dsp:cNvSpPr/>
      </dsp:nvSpPr>
      <dsp:spPr>
        <a:xfrm>
          <a:off x="0" y="3177138"/>
          <a:ext cx="720592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320A9F3-8528-4F0F-BA70-48830FFCAA00}">
      <dsp:nvSpPr>
        <dsp:cNvPr id="0" name=""/>
        <dsp:cNvSpPr/>
      </dsp:nvSpPr>
      <dsp:spPr>
        <a:xfrm>
          <a:off x="0" y="3177138"/>
          <a:ext cx="7205926" cy="1587405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accent1">
              <a:shade val="15000"/>
            </a:schemeClr>
          </a:solidFill>
          <a:prstDash val="solid"/>
        </a:ln>
        <a:effectLst/>
      </dsp:spPr>
      <dsp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Achados endoscópicos de mucosa em </a:t>
          </a:r>
          <a:r>
            <a:rPr lang="pt-BR" sz="2800" b="1" kern="1200" dirty="0"/>
            <a:t>“pedra de calçamento”,  ulcerações lineares, profundas, áreas de lesões salteadas ou doença perianal</a:t>
          </a:r>
          <a:r>
            <a:rPr lang="pt-BR" sz="2800" kern="1200" dirty="0"/>
            <a:t>.</a:t>
          </a:r>
          <a:endParaRPr lang="en-US" sz="2800" kern="1200" dirty="0"/>
        </a:p>
      </dsp:txBody>
      <dsp:txXfrm>
        <a:off x="0" y="3177138"/>
        <a:ext cx="7205926" cy="15874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728243-CED7-4E73-AA36-95EF00FFD4AA}">
      <dsp:nvSpPr>
        <dsp:cNvPr id="0" name=""/>
        <dsp:cNvSpPr/>
      </dsp:nvSpPr>
      <dsp:spPr>
        <a:xfrm>
          <a:off x="0" y="5762"/>
          <a:ext cx="6683374" cy="10494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600" b="0" i="0" kern="1200" baseline="0" dirty="0"/>
            <a:t>Corticoide </a:t>
          </a:r>
          <a:endParaRPr lang="en-US" sz="4600" kern="1200" dirty="0"/>
        </a:p>
      </dsp:txBody>
      <dsp:txXfrm>
        <a:off x="51232" y="56994"/>
        <a:ext cx="6580910" cy="947026"/>
      </dsp:txXfrm>
    </dsp:sp>
    <dsp:sp modelId="{E3B07D18-4B32-40EF-8C5F-2DF6B008C3E4}">
      <dsp:nvSpPr>
        <dsp:cNvPr id="0" name=""/>
        <dsp:cNvSpPr/>
      </dsp:nvSpPr>
      <dsp:spPr>
        <a:xfrm>
          <a:off x="0" y="1187732"/>
          <a:ext cx="6683374" cy="1049490"/>
        </a:xfrm>
        <a:prstGeom prst="roundRect">
          <a:avLst/>
        </a:prstGeom>
        <a:gradFill rotWithShape="0">
          <a:gsLst>
            <a:gs pos="0">
              <a:schemeClr val="accent2">
                <a:hueOff val="-1458064"/>
                <a:satOff val="-2807"/>
                <a:lumOff val="196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1458064"/>
                <a:satOff val="-2807"/>
                <a:lumOff val="196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1458064"/>
                <a:satOff val="-2807"/>
                <a:lumOff val="196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600" b="0" i="0" kern="1200" baseline="0"/>
            <a:t>Sulfassalazina  </a:t>
          </a:r>
          <a:endParaRPr lang="en-US" sz="4600" kern="1200"/>
        </a:p>
      </dsp:txBody>
      <dsp:txXfrm>
        <a:off x="51232" y="1238964"/>
        <a:ext cx="6580910" cy="947026"/>
      </dsp:txXfrm>
    </dsp:sp>
    <dsp:sp modelId="{B92F4C4B-D132-4C69-AA96-1CFF9A68E16E}">
      <dsp:nvSpPr>
        <dsp:cNvPr id="0" name=""/>
        <dsp:cNvSpPr/>
      </dsp:nvSpPr>
      <dsp:spPr>
        <a:xfrm>
          <a:off x="0" y="2369702"/>
          <a:ext cx="6683374" cy="1049490"/>
        </a:xfrm>
        <a:prstGeom prst="roundRect">
          <a:avLst/>
        </a:prstGeom>
        <a:gradFill rotWithShape="0">
          <a:gsLst>
            <a:gs pos="0">
              <a:schemeClr val="accent2">
                <a:hueOff val="-2916128"/>
                <a:satOff val="-5613"/>
                <a:lumOff val="392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916128"/>
                <a:satOff val="-5613"/>
                <a:lumOff val="392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916128"/>
                <a:satOff val="-5613"/>
                <a:lumOff val="392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600" b="0" i="0" kern="1200" baseline="0" dirty="0" err="1"/>
            <a:t>Mesalazina</a:t>
          </a:r>
          <a:endParaRPr lang="en-US" sz="4600" kern="1200" dirty="0"/>
        </a:p>
      </dsp:txBody>
      <dsp:txXfrm>
        <a:off x="51232" y="2420934"/>
        <a:ext cx="6580910" cy="947026"/>
      </dsp:txXfrm>
    </dsp:sp>
    <dsp:sp modelId="{BD2C44FB-33EB-4BE7-943B-5D2E3E2740CE}">
      <dsp:nvSpPr>
        <dsp:cNvPr id="0" name=""/>
        <dsp:cNvSpPr/>
      </dsp:nvSpPr>
      <dsp:spPr>
        <a:xfrm>
          <a:off x="0" y="3551672"/>
          <a:ext cx="6683374" cy="1049490"/>
        </a:xfrm>
        <a:prstGeom prst="roundRect">
          <a:avLst/>
        </a:prstGeom>
        <a:gradFill rotWithShape="0">
          <a:gsLst>
            <a:gs pos="0">
              <a:schemeClr val="accent2">
                <a:hueOff val="-4374192"/>
                <a:satOff val="-8420"/>
                <a:lumOff val="588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4374192"/>
                <a:satOff val="-8420"/>
                <a:lumOff val="588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4374192"/>
                <a:satOff val="-8420"/>
                <a:lumOff val="588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600" b="0" i="0" kern="1200" baseline="0" dirty="0" err="1"/>
            <a:t>Azatioprina</a:t>
          </a:r>
          <a:r>
            <a:rPr lang="pt-BR" sz="4600" b="0" i="0" kern="1200" baseline="0" dirty="0"/>
            <a:t> oral </a:t>
          </a:r>
          <a:endParaRPr lang="en-US" sz="4600" kern="1200" dirty="0"/>
        </a:p>
      </dsp:txBody>
      <dsp:txXfrm>
        <a:off x="51232" y="3602904"/>
        <a:ext cx="6580910" cy="9470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D9CE5-400C-4005-8670-18CDC4773772}">
      <dsp:nvSpPr>
        <dsp:cNvPr id="0" name=""/>
        <dsp:cNvSpPr/>
      </dsp:nvSpPr>
      <dsp:spPr>
        <a:xfrm>
          <a:off x="0" y="95969"/>
          <a:ext cx="6683374" cy="83000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Terapia biológica </a:t>
          </a:r>
          <a:endParaRPr lang="en-US" sz="2800" b="1" kern="1200" dirty="0"/>
        </a:p>
      </dsp:txBody>
      <dsp:txXfrm>
        <a:off x="40518" y="136487"/>
        <a:ext cx="6602338" cy="748969"/>
      </dsp:txXfrm>
    </dsp:sp>
    <dsp:sp modelId="{FC88AC50-5FE4-4F87-BD60-DE82A482927B}">
      <dsp:nvSpPr>
        <dsp:cNvPr id="0" name=""/>
        <dsp:cNvSpPr/>
      </dsp:nvSpPr>
      <dsp:spPr>
        <a:xfrm>
          <a:off x="0" y="992214"/>
          <a:ext cx="6683374" cy="830005"/>
        </a:xfrm>
        <a:prstGeom prst="roundRect">
          <a:avLst/>
        </a:prstGeom>
        <a:gradFill rotWithShape="0">
          <a:gsLst>
            <a:gs pos="0">
              <a:schemeClr val="accent2">
                <a:hueOff val="-1093548"/>
                <a:satOff val="-2105"/>
                <a:lumOff val="147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1093548"/>
                <a:satOff val="-2105"/>
                <a:lumOff val="147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1093548"/>
                <a:satOff val="-2105"/>
                <a:lumOff val="147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Anti-TNF-infliximabe, adalimumabe, certolizumabe,golimumabe</a:t>
          </a:r>
          <a:endParaRPr lang="en-US" sz="2300" kern="1200"/>
        </a:p>
      </dsp:txBody>
      <dsp:txXfrm>
        <a:off x="40518" y="1032732"/>
        <a:ext cx="6602338" cy="748969"/>
      </dsp:txXfrm>
    </dsp:sp>
    <dsp:sp modelId="{2AD7AA6E-B990-408D-A040-2B222B00F927}">
      <dsp:nvSpPr>
        <dsp:cNvPr id="0" name=""/>
        <dsp:cNvSpPr/>
      </dsp:nvSpPr>
      <dsp:spPr>
        <a:xfrm>
          <a:off x="0" y="1888459"/>
          <a:ext cx="6683374" cy="830005"/>
        </a:xfrm>
        <a:prstGeom prst="roundRect">
          <a:avLst/>
        </a:prstGeom>
        <a:gradFill rotWithShape="0">
          <a:gsLst>
            <a:gs pos="0">
              <a:schemeClr val="accent2">
                <a:hueOff val="-2187096"/>
                <a:satOff val="-4210"/>
                <a:lumOff val="294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187096"/>
                <a:satOff val="-4210"/>
                <a:lumOff val="294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187096"/>
                <a:satOff val="-4210"/>
                <a:lumOff val="294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Anti-integrina – vedolizumabe ev </a:t>
          </a:r>
          <a:endParaRPr lang="en-US" sz="2300" kern="1200"/>
        </a:p>
      </dsp:txBody>
      <dsp:txXfrm>
        <a:off x="40518" y="1928977"/>
        <a:ext cx="6602338" cy="748969"/>
      </dsp:txXfrm>
    </dsp:sp>
    <dsp:sp modelId="{13230071-A623-4476-88B5-BA093061F88D}">
      <dsp:nvSpPr>
        <dsp:cNvPr id="0" name=""/>
        <dsp:cNvSpPr/>
      </dsp:nvSpPr>
      <dsp:spPr>
        <a:xfrm>
          <a:off x="0" y="2784705"/>
          <a:ext cx="6683374" cy="830005"/>
        </a:xfrm>
        <a:prstGeom prst="roundRect">
          <a:avLst/>
        </a:prstGeom>
        <a:gradFill rotWithShape="0">
          <a:gsLst>
            <a:gs pos="0">
              <a:schemeClr val="accent2">
                <a:hueOff val="-3280644"/>
                <a:satOff val="-6315"/>
                <a:lumOff val="44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3280644"/>
                <a:satOff val="-6315"/>
                <a:lumOff val="44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3280644"/>
                <a:satOff val="-6315"/>
                <a:lumOff val="44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Anti- IL12/IL 23- ev e sc -Ustequinumabe</a:t>
          </a:r>
          <a:endParaRPr lang="en-US" sz="2300" kern="1200"/>
        </a:p>
      </dsp:txBody>
      <dsp:txXfrm>
        <a:off x="40518" y="2825223"/>
        <a:ext cx="6602338" cy="748969"/>
      </dsp:txXfrm>
    </dsp:sp>
    <dsp:sp modelId="{D5FFBDC4-88AB-4E7C-9E31-21E151B4485D}">
      <dsp:nvSpPr>
        <dsp:cNvPr id="0" name=""/>
        <dsp:cNvSpPr/>
      </dsp:nvSpPr>
      <dsp:spPr>
        <a:xfrm>
          <a:off x="0" y="3680950"/>
          <a:ext cx="6683374" cy="830005"/>
        </a:xfrm>
        <a:prstGeom prst="roundRect">
          <a:avLst/>
        </a:prstGeom>
        <a:gradFill rotWithShape="0">
          <a:gsLst>
            <a:gs pos="0">
              <a:schemeClr val="accent2">
                <a:hueOff val="-4374192"/>
                <a:satOff val="-8420"/>
                <a:lumOff val="588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4374192"/>
                <a:satOff val="-8420"/>
                <a:lumOff val="588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4374192"/>
                <a:satOff val="-8420"/>
                <a:lumOff val="588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TOFACITIMIBE - ANTI-JAK oral </a:t>
          </a:r>
          <a:endParaRPr lang="en-US" sz="2300" kern="1200"/>
        </a:p>
      </dsp:txBody>
      <dsp:txXfrm>
        <a:off x="40518" y="3721468"/>
        <a:ext cx="6602338" cy="7489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FCEBA-745A-47EB-9A9E-92886C965D10}">
      <dsp:nvSpPr>
        <dsp:cNvPr id="0" name=""/>
        <dsp:cNvSpPr/>
      </dsp:nvSpPr>
      <dsp:spPr>
        <a:xfrm>
          <a:off x="0" y="74522"/>
          <a:ext cx="6683374" cy="10518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Rastreamento para tuberculose : RX tórax, PPD e TR-TB</a:t>
          </a:r>
          <a:endParaRPr lang="en-US" sz="2900" kern="1200"/>
        </a:p>
      </dsp:txBody>
      <dsp:txXfrm>
        <a:off x="51346" y="125868"/>
        <a:ext cx="6580682" cy="949138"/>
      </dsp:txXfrm>
    </dsp:sp>
    <dsp:sp modelId="{C30A01FE-C9C4-4FA6-B83E-C2C93E788AEB}">
      <dsp:nvSpPr>
        <dsp:cNvPr id="0" name=""/>
        <dsp:cNvSpPr/>
      </dsp:nvSpPr>
      <dsp:spPr>
        <a:xfrm>
          <a:off x="0" y="1209872"/>
          <a:ext cx="6683374" cy="1051830"/>
        </a:xfrm>
        <a:prstGeom prst="roundRect">
          <a:avLst/>
        </a:prstGeom>
        <a:gradFill rotWithShape="0">
          <a:gsLst>
            <a:gs pos="0">
              <a:schemeClr val="accent2">
                <a:hueOff val="-1458064"/>
                <a:satOff val="-2807"/>
                <a:lumOff val="196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1458064"/>
                <a:satOff val="-2807"/>
                <a:lumOff val="196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1458064"/>
                <a:satOff val="-2807"/>
                <a:lumOff val="196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Vacinação completa (CRIE)</a:t>
          </a:r>
          <a:endParaRPr lang="en-US" sz="2900" kern="1200"/>
        </a:p>
      </dsp:txBody>
      <dsp:txXfrm>
        <a:off x="51346" y="1261218"/>
        <a:ext cx="6580682" cy="949138"/>
      </dsp:txXfrm>
    </dsp:sp>
    <dsp:sp modelId="{CADE85A8-7458-43DB-8F87-981C7ECBDF6F}">
      <dsp:nvSpPr>
        <dsp:cNvPr id="0" name=""/>
        <dsp:cNvSpPr/>
      </dsp:nvSpPr>
      <dsp:spPr>
        <a:xfrm>
          <a:off x="0" y="2345222"/>
          <a:ext cx="6683374" cy="1051830"/>
        </a:xfrm>
        <a:prstGeom prst="roundRect">
          <a:avLst/>
        </a:prstGeom>
        <a:gradFill rotWithShape="0">
          <a:gsLst>
            <a:gs pos="0">
              <a:schemeClr val="accent2">
                <a:hueOff val="-2916128"/>
                <a:satOff val="-5613"/>
                <a:lumOff val="392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916128"/>
                <a:satOff val="-5613"/>
                <a:lumOff val="392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916128"/>
                <a:satOff val="-5613"/>
                <a:lumOff val="392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Sorologias virais</a:t>
          </a:r>
          <a:endParaRPr lang="en-US" sz="2900" kern="1200"/>
        </a:p>
      </dsp:txBody>
      <dsp:txXfrm>
        <a:off x="51346" y="2396568"/>
        <a:ext cx="6580682" cy="949138"/>
      </dsp:txXfrm>
    </dsp:sp>
    <dsp:sp modelId="{B21C3E44-D2DA-4FBE-8347-FF9E5E0E7857}">
      <dsp:nvSpPr>
        <dsp:cNvPr id="0" name=""/>
        <dsp:cNvSpPr/>
      </dsp:nvSpPr>
      <dsp:spPr>
        <a:xfrm>
          <a:off x="0" y="3480572"/>
          <a:ext cx="6683374" cy="1051830"/>
        </a:xfrm>
        <a:prstGeom prst="roundRect">
          <a:avLst/>
        </a:prstGeom>
        <a:gradFill rotWithShape="0">
          <a:gsLst>
            <a:gs pos="0">
              <a:schemeClr val="accent2">
                <a:hueOff val="-4374192"/>
                <a:satOff val="-8420"/>
                <a:lumOff val="588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4374192"/>
                <a:satOff val="-8420"/>
                <a:lumOff val="588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4374192"/>
                <a:satOff val="-8420"/>
                <a:lumOff val="588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Anti-parasitários </a:t>
          </a:r>
          <a:endParaRPr lang="en-US" sz="2900" kern="1200"/>
        </a:p>
      </dsp:txBody>
      <dsp:txXfrm>
        <a:off x="51346" y="3531918"/>
        <a:ext cx="6580682" cy="94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3A677-8BF6-4273-BF4D-E4B768FF9FD1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FA1B2-2D68-4D1B-BBAC-4581F4E552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298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2D6AB-1A13-498F-9F8A-6C5CBA1198DB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CC0E4-D403-454D-ADF5-EC2350A45D35}" type="slidenum">
              <a:rPr lang="pt-BR" smtClean="0"/>
              <a:pPr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3083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95373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837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6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pt-BR" noProof="0"/>
              <a:t>Clique no ícone para adicionar tabela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84760-DD7A-4DBF-972D-F9ACB21367A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3788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A59FAB-7E82-4C7D-96FD-E9F16F28370E}" type="datetimeFigureOut">
              <a:rPr lang="pt-BR" smtClean="0"/>
              <a:pPr/>
              <a:t>27/05/2024</a:t>
            </a:fld>
            <a:endParaRPr lang="pt-BR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93BEB3-17B8-487E-94ED-9207544410B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4517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95373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290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  <p:sldLayoutId id="2147483671" r:id="rId20"/>
    <p:sldLayoutId id="2147483673" r:id="rId21"/>
    <p:sldLayoutId id="2147483675" r:id="rId2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://www.google.com.br/url?sa=i&amp;rct=j&amp;q=retocolite+ulcerativa&amp;source=images&amp;cd=&amp;docid=NzT-rKxJn277vM&amp;tbnid=QNVp8RKgXJpmHM:&amp;ved=0CAUQjRw&amp;url=http://www.medicinageriatrica.com.br/2012/06/30/doenca-sexualmente-transmitida-proctite/&amp;ei=7WmfUc69CImA9gTbyIHgAw&amp;bvm=bv.47008514,d.dmg&amp;psig=AFQjCNFqQJEFS2T8iQ14PHv8ztI_2qthXw&amp;ust=1369487514457673" TargetMode="Externa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hyperlink" Target="http://www.google.com.br/url?sa=i&amp;rct=j&amp;q=bandeja+gar&#231;om&amp;source=images&amp;cd=&amp;cad=rja&amp;docid=-C4o7ChMQyu6pM&amp;tbnid=3uGciz_Gm9LnfM:&amp;ved=0CAUQjRw&amp;url=http://melhoresbaresdorio.com.br/sem-categoria/dicas-de-como-atender-bem-segundo-a-visao-de-um-bohemio&amp;ei=wXqfUbnbMpPO9ASHzIGoBA&amp;bvm=bv.47008514,d.dmg&amp;psig=AFQjCNHPBujX9QTVckoHcReNKPRmnB4nkg&amp;ust=1369492372322113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2.png"/><Relationship Id="rId9" Type="http://schemas.microsoft.com/office/2007/relationships/diagramDrawing" Target="../diagrams/drawing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neoplasia+de+colon+com+retocolite&amp;source=images&amp;cd=&amp;cad=rja&amp;docid=_qVvi9EpSNcJ0M&amp;tbnid=FrVY5YGrew-19M:&amp;ved=0CAUQjRw&amp;url=http://gastro.com.br/noticias/seu-intestino-mudou-campanha-nacional-de-conscientizacao-de-dii/&amp;ei=AYSfUfujN4HY9QTn9oDoBw&amp;bvm=bv.47008514,d.dmQ&amp;psig=AFQjCNEnCFKkKDsRvRmLJN431wFKcJQdHg&amp;ust=1369494862859784" TargetMode="Externa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jpeg"/><Relationship Id="rId5" Type="http://schemas.openxmlformats.org/officeDocument/2006/relationships/hyperlink" Target="http://www.google.com.br/url?sa=i&amp;rct=j&amp;q=neoplasia+de+colon&amp;source=images&amp;cd=&amp;cad=rja&amp;docid=TEf6lMpuiGP13M&amp;tbnid=xd_y1voW-rw2oM:&amp;ved=0CAUQjRw&amp;url=http://mdemulher.abril.com.br/saude/reportagem/prevencao-trata/colonoscopia-exame-detecta-cancer-intestino-627858.shtml&amp;ei=fYSfUfG6GYra8wThlYHIBg&amp;bvm=bv.47008514,d.dmQ&amp;psig=AFQjCNF90V7ernR1LplL7gfXvT0DY-8VEw&amp;ust=1369494741002319" TargetMode="External"/><Relationship Id="rId4" Type="http://schemas.openxmlformats.org/officeDocument/2006/relationships/image" Target="../media/image6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942BDC-2EA1-60B1-125F-890A85C29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215" y="2034209"/>
            <a:ext cx="8689976" cy="2509213"/>
          </a:xfrm>
        </p:spPr>
        <p:txBody>
          <a:bodyPr>
            <a:normAutofit/>
          </a:bodyPr>
          <a:lstStyle/>
          <a:p>
            <a:r>
              <a:rPr lang="pt-BR" sz="4400" dirty="0">
                <a:solidFill>
                  <a:srgbClr val="C00000"/>
                </a:solidFill>
              </a:rPr>
              <a:t>A Doença inflamatória intestinal : do ponto de vista clínico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C5B6621-12DC-7CE3-4362-4B93DC7DBF31}"/>
              </a:ext>
            </a:extLst>
          </p:cNvPr>
          <p:cNvSpPr/>
          <p:nvPr/>
        </p:nvSpPr>
        <p:spPr>
          <a:xfrm>
            <a:off x="2842589" y="5105145"/>
            <a:ext cx="6506819" cy="6361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Dra. Ana Paula Guimarães</a:t>
            </a:r>
          </a:p>
          <a:p>
            <a:pPr algn="ctr"/>
            <a:r>
              <a:rPr lang="pt-BR" sz="2400" dirty="0"/>
              <a:t>Gastroenterologista 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5BFE45-CB2A-9392-0AEC-6D31C2261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88860"/>
            <a:ext cx="9677400" cy="234315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576934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05CD5A-DAE8-F059-443F-8DBC26D0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44558"/>
            <a:ext cx="10364451" cy="1404730"/>
          </a:xfrm>
        </p:spPr>
        <p:txBody>
          <a:bodyPr/>
          <a:lstStyle/>
          <a:p>
            <a:r>
              <a:rPr lang="pt-BR" sz="3600" b="1" dirty="0">
                <a:solidFill>
                  <a:srgbClr val="C00000"/>
                </a:solidFill>
              </a:rPr>
              <a:t>Doença inflamatória intestinal</a:t>
            </a:r>
            <a:br>
              <a:rPr lang="pt-BR" sz="3600" b="1" dirty="0">
                <a:solidFill>
                  <a:srgbClr val="C00000"/>
                </a:solidFill>
              </a:rPr>
            </a:br>
            <a:r>
              <a:rPr lang="pt-BR" sz="3600" b="1" dirty="0" err="1">
                <a:solidFill>
                  <a:srgbClr val="C00000"/>
                </a:solidFill>
              </a:rPr>
              <a:t>imunorregulação</a:t>
            </a:r>
            <a:r>
              <a:rPr lang="pt-BR" sz="3600" b="1" dirty="0">
                <a:solidFill>
                  <a:srgbClr val="C00000"/>
                </a:solidFill>
              </a:rPr>
              <a:t> da mucosa </a:t>
            </a:r>
            <a:endParaRPr lang="pt-BR" b="1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D15044-3DC1-CD73-103C-A9E7B94565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214694"/>
            <a:ext cx="5106027" cy="357650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pt-BR" sz="2400" cap="none" dirty="0"/>
          </a:p>
          <a:p>
            <a:pPr>
              <a:lnSpc>
                <a:spcPct val="90000"/>
              </a:lnSpc>
            </a:pPr>
            <a:endParaRPr lang="pt-BR" sz="2400" cap="none" dirty="0"/>
          </a:p>
          <a:p>
            <a:pPr>
              <a:lnSpc>
                <a:spcPct val="90000"/>
              </a:lnSpc>
            </a:pPr>
            <a:r>
              <a:rPr lang="pt-BR" sz="2400" cap="none" dirty="0"/>
              <a:t>Perda de estado de tolerância a microbiota intestinal  e o sistema imunológico local produz uma resposta inflamatória </a:t>
            </a:r>
            <a:r>
              <a:rPr lang="pt-BR" sz="2400" cap="none" dirty="0" err="1"/>
              <a:t>antimicrobiota</a:t>
            </a:r>
            <a:r>
              <a:rPr lang="pt-BR" sz="2400" cap="none" dirty="0"/>
              <a:t>. </a:t>
            </a:r>
          </a:p>
          <a:p>
            <a:pPr>
              <a:lnSpc>
                <a:spcPct val="90000"/>
              </a:lnSpc>
            </a:pPr>
            <a:endParaRPr lang="pt-BR" sz="2400" cap="none" dirty="0"/>
          </a:p>
          <a:p>
            <a:pPr>
              <a:lnSpc>
                <a:spcPct val="90000"/>
              </a:lnSpc>
              <a:buNone/>
            </a:pPr>
            <a:endParaRPr lang="pt-BR" sz="2000" dirty="0"/>
          </a:p>
          <a:p>
            <a:pPr marL="755650" lvl="1" indent="-285750">
              <a:spcBef>
                <a:spcPts val="665"/>
              </a:spcBef>
              <a:buFont typeface="Arial MT"/>
              <a:buChar char="–"/>
              <a:tabLst>
                <a:tab pos="755650" algn="l"/>
              </a:tabLst>
            </a:pPr>
            <a:endParaRPr lang="pt-BR" sz="2800" dirty="0">
              <a:latin typeface="+mj-lt"/>
              <a:cs typeface="Calibri"/>
            </a:endParaRPr>
          </a:p>
          <a:p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60BE2A25-7086-73C4-4C4F-3C6E9017A62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019801" y="2214693"/>
            <a:ext cx="5258425" cy="388130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4BC7F38-A5B5-248A-1CB9-2CE756D97AB5}"/>
              </a:ext>
            </a:extLst>
          </p:cNvPr>
          <p:cNvSpPr txBox="1"/>
          <p:nvPr/>
        </p:nvSpPr>
        <p:spPr>
          <a:xfrm>
            <a:off x="913774" y="5935530"/>
            <a:ext cx="510602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buNone/>
            </a:pPr>
            <a:r>
              <a:rPr lang="pt-BR" sz="1800" dirty="0" err="1"/>
              <a:t>Sartor</a:t>
            </a:r>
            <a:r>
              <a:rPr lang="pt-BR" sz="1800" dirty="0"/>
              <a:t> et Al . </a:t>
            </a:r>
            <a:r>
              <a:rPr lang="pt-BR" sz="1800" i="1" dirty="0" err="1"/>
              <a:t>Gastroenterology</a:t>
            </a:r>
            <a:r>
              <a:rPr lang="pt-BR" sz="1800" dirty="0"/>
              <a:t>. 2008; 134:577-594</a:t>
            </a:r>
          </a:p>
          <a:p>
            <a:pPr algn="just">
              <a:lnSpc>
                <a:spcPct val="90000"/>
              </a:lnSpc>
              <a:buNone/>
            </a:pPr>
            <a:r>
              <a:rPr lang="pt-BR" sz="1800" dirty="0"/>
              <a:t>Round JL , </a:t>
            </a:r>
            <a:r>
              <a:rPr lang="pt-BR" sz="1800" dirty="0" err="1"/>
              <a:t>Mazmanian</a:t>
            </a:r>
            <a:r>
              <a:rPr lang="pt-BR" sz="1800" dirty="0"/>
              <a:t> SK . Nat Ver </a:t>
            </a:r>
            <a:r>
              <a:rPr lang="pt-BR" sz="1800" dirty="0" err="1"/>
              <a:t>Immunol</a:t>
            </a:r>
            <a:r>
              <a:rPr lang="pt-BR" sz="1800" dirty="0"/>
              <a:t> 2009;9:313-23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0967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557EC-23D8-8EF4-BBD5-791B8A71A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70B5457-2EC7-9A64-723C-A42170C1B20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7478" t="24345" r="18020" b="8806"/>
          <a:stretch/>
        </p:blipFill>
        <p:spPr bwMode="auto">
          <a:xfrm>
            <a:off x="0" y="0"/>
            <a:ext cx="12191999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7099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AAF27CCF-B534-24AD-0BB5-A6F1A4E191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66"/>
          <a:stretch/>
        </p:blipFill>
        <p:spPr>
          <a:xfrm>
            <a:off x="7357274" y="10"/>
            <a:ext cx="4834726" cy="6857990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CA7D0DD-F9F6-65B4-2435-079927E17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1358901"/>
            <a:ext cx="5280026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Aspectos</a:t>
            </a:r>
            <a:r>
              <a:rPr lang="en-US" sz="4800" dirty="0"/>
              <a:t> </a:t>
            </a:r>
            <a:r>
              <a:rPr lang="en-US" sz="4800" dirty="0" err="1"/>
              <a:t>clínicos</a:t>
            </a:r>
            <a:r>
              <a:rPr lang="en-US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2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6D58954F-C5AC-4BE0-811D-8DFE18E3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C359E835-CE77-4DCC-8EC3-1924094D3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ACBEE9-C4D0-D327-E007-2551AC233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31" r="29623" b="-1"/>
          <a:stretch/>
        </p:blipFill>
        <p:spPr>
          <a:xfrm>
            <a:off x="8157374" y="10"/>
            <a:ext cx="4034626" cy="6857990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B03B59B5-123A-4DC5-87BD-6D3E22FA6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6FD9A62-E642-E200-6ADC-89A89AD7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-224577"/>
            <a:ext cx="6672886" cy="1596177"/>
          </a:xfrm>
        </p:spPr>
        <p:txBody>
          <a:bodyPr>
            <a:normAutofit/>
          </a:bodyPr>
          <a:lstStyle/>
          <a:p>
            <a:br>
              <a:rPr lang="pt-BR" sz="3100" b="1" dirty="0"/>
            </a:br>
            <a:r>
              <a:rPr lang="pt-BR" sz="3100" b="1" dirty="0"/>
              <a:t>RETOCOLITE ULCERATIVA </a:t>
            </a:r>
            <a:r>
              <a:rPr lang="pt-BR" sz="3100" b="1" dirty="0" err="1"/>
              <a:t>INeSPECÍFICa</a:t>
            </a:r>
            <a:endParaRPr lang="pt-BR" sz="3100" dirty="0"/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7BAE70FA-0AA0-027B-9D25-39E1672BC2E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00730380"/>
              </p:ext>
            </p:extLst>
          </p:nvPr>
        </p:nvGraphicFramePr>
        <p:xfrm>
          <a:off x="487680" y="1371600"/>
          <a:ext cx="7218647" cy="5303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11698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46F2B05-D14A-46C1-B94D-81BAFA34C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D86E02D-C32B-5237-28B0-12EB8D350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9" r="3" b="2846"/>
          <a:stretch/>
        </p:blipFill>
        <p:spPr>
          <a:xfrm>
            <a:off x="7537704" y="1831829"/>
            <a:ext cx="3840815" cy="3226147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21F734-A85A-4FEA-8CB8-6C72B8195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C3DE23B-2170-29EF-297E-171249DF6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064" y="618517"/>
            <a:ext cx="5855416" cy="1596177"/>
          </a:xfrm>
        </p:spPr>
        <p:txBody>
          <a:bodyPr>
            <a:normAutofit/>
          </a:bodyPr>
          <a:lstStyle/>
          <a:p>
            <a:r>
              <a:rPr lang="pt-BR"/>
              <a:t>RETOCOLITE ULCERATIVA INESPECÍFICA 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6FB680E3-9543-D886-1E66-4E704024259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66102478"/>
              </p:ext>
            </p:extLst>
          </p:nvPr>
        </p:nvGraphicFramePr>
        <p:xfrm>
          <a:off x="1054065" y="2367092"/>
          <a:ext cx="5855415" cy="3847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5000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DABEFCB-0898-453F-A0D3-637F6C4C1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6742038-277A-41FB-9BF8-BD6B71469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7F34B6B-51AC-686A-5434-376F886F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1" r="2" b="2"/>
          <a:stretch/>
        </p:blipFill>
        <p:spPr>
          <a:xfrm>
            <a:off x="2" y="10"/>
            <a:ext cx="2470174" cy="3428987"/>
          </a:xfrm>
          <a:prstGeom prst="rect">
            <a:avLst/>
          </a:prstGeom>
        </p:spPr>
      </p:pic>
      <p:pic>
        <p:nvPicPr>
          <p:cNvPr id="6" name="Espaço Reservado para Conteúdo 3" descr="http://www.amdii.org.br/images/rcu1.jpg">
            <a:extLst>
              <a:ext uri="{FF2B5EF4-FFF2-40B4-BE49-F238E27FC236}">
                <a16:creationId xmlns:a16="http://schemas.microsoft.com/office/drawing/2014/main" id="{1BF28794-4E5B-DFD7-E2EA-F5C1698EB1AF}"/>
              </a:ext>
            </a:extLst>
          </p:cNvPr>
          <p:cNvPicPr>
            <a:picLocks/>
          </p:cNvPicPr>
          <p:nvPr/>
        </p:nvPicPr>
        <p:blipFill rotWithShape="1">
          <a:blip r:embed="rId4" cstate="print"/>
          <a:srcRect l="9393" r="4996" b="-5"/>
          <a:stretch/>
        </p:blipFill>
        <p:spPr bwMode="auto">
          <a:xfrm>
            <a:off x="4974669" y="10"/>
            <a:ext cx="2509805" cy="3428987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irc_mi" descr="http://www.medicinageriatrica.com.br/wp-content/uploads/2012/06/Proctite.jpg">
            <a:hlinkClick r:id="rId5"/>
            <a:extLst>
              <a:ext uri="{FF2B5EF4-FFF2-40B4-BE49-F238E27FC236}">
                <a16:creationId xmlns:a16="http://schemas.microsoft.com/office/drawing/2014/main" id="{C2B7F071-4EDE-1D73-7F15-62E11E602EEB}"/>
              </a:ext>
            </a:extLst>
          </p:cNvPr>
          <p:cNvPicPr>
            <a:picLocks/>
          </p:cNvPicPr>
          <p:nvPr/>
        </p:nvPicPr>
        <p:blipFill rotWithShape="1">
          <a:blip r:embed="rId6" cstate="print"/>
          <a:srcRect l="33728" r="13571" b="-2"/>
          <a:stretch/>
        </p:blipFill>
        <p:spPr bwMode="auto">
          <a:xfrm>
            <a:off x="2547161" y="10"/>
            <a:ext cx="2509805" cy="3428987"/>
          </a:xfrm>
          <a:prstGeom prst="rect">
            <a:avLst/>
          </a:prstGeom>
          <a:noFill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FA2CB77-DBFC-4C4F-AD56-C993DF74D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0178" y="-3"/>
            <a:ext cx="82296" cy="341985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61885C-DA79-4C6C-933A-FD7927B70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4670" y="-3"/>
            <a:ext cx="82296" cy="341985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5E168D2-DC29-31BD-5130-CD91B3C5FD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200" b="-2"/>
          <a:stretch/>
        </p:blipFill>
        <p:spPr>
          <a:xfrm>
            <a:off x="1" y="3428998"/>
            <a:ext cx="7479157" cy="3429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695222-9173-4081-8FF3-DDD103C02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87" y="3429000"/>
            <a:ext cx="7421138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9B78619-932E-485B-A7FF-3FC494190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7B93D53-3940-4F3A-8CDD-93E4C9961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86DB769-8861-E9B6-E315-168F4F6D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5758" y="2814404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RETOCOLITE ULCERATIVA INESPECÍFICA </a:t>
            </a:r>
          </a:p>
        </p:txBody>
      </p:sp>
    </p:spTree>
    <p:extLst>
      <p:ext uri="{BB962C8B-B14F-4D97-AF65-F5344CB8AC3E}">
        <p14:creationId xmlns:p14="http://schemas.microsoft.com/office/powerpoint/2010/main" val="1018092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036B883F-D6C5-BC63-4A67-9BCF9DA08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45774"/>
            <a:ext cx="10363825" cy="1179444"/>
          </a:xfr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RETOCOLITE ULCERATIVA INESPECÍFICA- EXTENSÃO DA DOENÇA </a:t>
            </a:r>
          </a:p>
        </p:txBody>
      </p:sp>
      <p:pic>
        <p:nvPicPr>
          <p:cNvPr id="11" name="Espaço Reservado para Conteúdo 3">
            <a:extLst>
              <a:ext uri="{FF2B5EF4-FFF2-40B4-BE49-F238E27FC236}">
                <a16:creationId xmlns:a16="http://schemas.microsoft.com/office/drawing/2014/main" id="{6D93AC48-4A03-6FDC-005F-141CA4A4655D}"/>
              </a:ext>
            </a:extLst>
          </p:cNvPr>
          <p:cNvPicPr>
            <a:picLocks noGrp="1"/>
          </p:cNvPicPr>
          <p:nvPr>
            <p:ph sz="quarter" idx="13"/>
          </p:nvPr>
        </p:nvPicPr>
        <p:blipFill>
          <a:blip r:embed="rId2" cstate="print"/>
          <a:srcRect l="59612" t="48276" r="7760" b="20063"/>
          <a:stretch>
            <a:fillRect/>
          </a:stretch>
        </p:blipFill>
        <p:spPr bwMode="auto">
          <a:xfrm>
            <a:off x="-9180" y="3114261"/>
            <a:ext cx="5446643" cy="372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0F3E014-7FC2-796B-1BB8-2BFB4FD2DC11}"/>
              </a:ext>
            </a:extLst>
          </p:cNvPr>
          <p:cNvPicPr/>
          <p:nvPr/>
        </p:nvPicPr>
        <p:blipFill>
          <a:blip r:embed="rId3" cstate="print"/>
          <a:srcRect l="24162" t="13793" r="8642" b="14734"/>
          <a:stretch>
            <a:fillRect/>
          </a:stretch>
        </p:blipFill>
        <p:spPr bwMode="auto">
          <a:xfrm>
            <a:off x="138836" y="1480931"/>
            <a:ext cx="5307807" cy="135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3D515034-189C-5577-67F8-62E1ED8BE405}"/>
              </a:ext>
            </a:extLst>
          </p:cNvPr>
          <p:cNvSpPr/>
          <p:nvPr/>
        </p:nvSpPr>
        <p:spPr>
          <a:xfrm>
            <a:off x="6294782" y="1611725"/>
            <a:ext cx="4982818" cy="103698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PROCTITE 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7E2B713E-1B11-FF71-9FE9-01389BD99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782" y="4013608"/>
            <a:ext cx="5005250" cy="105469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9DD9D5A-3210-F584-8C72-89800E527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350" y="5246275"/>
            <a:ext cx="5005250" cy="1054699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2B2CA9C3-D972-E3F2-1096-3AE7A9B74872}"/>
              </a:ext>
            </a:extLst>
          </p:cNvPr>
          <p:cNvSpPr txBox="1"/>
          <p:nvPr/>
        </p:nvSpPr>
        <p:spPr>
          <a:xfrm>
            <a:off x="7633252" y="5602210"/>
            <a:ext cx="2809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        </a:t>
            </a:r>
            <a:r>
              <a:rPr lang="pt-BR" b="1" dirty="0"/>
              <a:t>PANCOLITE 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78C984DD-27C8-7CD7-8D69-E9231BCF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782" y="2747918"/>
            <a:ext cx="5005250" cy="1054699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762C47DF-FE72-8AED-A1CD-C320C5D6B4D7}"/>
              </a:ext>
            </a:extLst>
          </p:cNvPr>
          <p:cNvSpPr txBox="1"/>
          <p:nvPr/>
        </p:nvSpPr>
        <p:spPr>
          <a:xfrm>
            <a:off x="7354957" y="3114261"/>
            <a:ext cx="2981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     </a:t>
            </a:r>
            <a:r>
              <a:rPr lang="pt-BR" b="1" dirty="0"/>
              <a:t>PROTOSIGMOIDITE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45C8B1D6-B1F0-68BE-2B6F-CE165341CFE7}"/>
              </a:ext>
            </a:extLst>
          </p:cNvPr>
          <p:cNvSpPr txBox="1"/>
          <p:nvPr/>
        </p:nvSpPr>
        <p:spPr>
          <a:xfrm>
            <a:off x="7354957" y="4439478"/>
            <a:ext cx="3087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     </a:t>
            </a:r>
            <a:r>
              <a:rPr lang="pt-BR" b="1" dirty="0"/>
              <a:t>COLITE ESQUERDA </a:t>
            </a:r>
          </a:p>
        </p:txBody>
      </p:sp>
    </p:spTree>
    <p:extLst>
      <p:ext uri="{BB962C8B-B14F-4D97-AF65-F5344CB8AC3E}">
        <p14:creationId xmlns:p14="http://schemas.microsoft.com/office/powerpoint/2010/main" val="551080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A043E-8E2E-2581-6084-53AE2306A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>
                <a:solidFill>
                  <a:srgbClr val="C00000"/>
                </a:solidFill>
              </a:rPr>
              <a:t>RETOCOLITE ULCERATIVA INESPECÍFICA-atividade da doença 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04A69D2-36DC-8599-F5F0-0AEC62725894}"/>
              </a:ext>
            </a:extLst>
          </p:cNvPr>
          <p:cNvPicPr>
            <a:picLocks noGrp="1"/>
          </p:cNvPicPr>
          <p:nvPr>
            <p:ph sz="quarter" idx="13"/>
          </p:nvPr>
        </p:nvPicPr>
        <p:blipFill>
          <a:blip r:embed="rId2" cstate="print"/>
          <a:srcRect l="24650" t="39498" r="43706" b="25078"/>
          <a:stretch>
            <a:fillRect/>
          </a:stretch>
        </p:blipFill>
        <p:spPr bwMode="auto">
          <a:xfrm>
            <a:off x="2001077" y="2372594"/>
            <a:ext cx="7686261" cy="359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4017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A043E-8E2E-2581-6084-53AE2306A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/>
          <a:lstStyle/>
          <a:p>
            <a:r>
              <a:rPr lang="pt-BR" sz="3600" dirty="0">
                <a:solidFill>
                  <a:srgbClr val="C00000"/>
                </a:solidFill>
              </a:rPr>
              <a:t>RETOCOLITE ULCERATIVA INESPECÍFICA-atividade da doença - escore </a:t>
            </a:r>
            <a:r>
              <a:rPr lang="pt-BR" sz="3600" dirty="0" err="1">
                <a:solidFill>
                  <a:srgbClr val="C00000"/>
                </a:solidFill>
              </a:rPr>
              <a:t>mayo</a:t>
            </a:r>
            <a:endParaRPr lang="pt-BR" dirty="0"/>
          </a:p>
        </p:txBody>
      </p:sp>
      <p:pic>
        <p:nvPicPr>
          <p:cNvPr id="3" name="Espaço Reservado para Conteúdo 5">
            <a:extLst>
              <a:ext uri="{FF2B5EF4-FFF2-40B4-BE49-F238E27FC236}">
                <a16:creationId xmlns:a16="http://schemas.microsoft.com/office/drawing/2014/main" id="{15B9381D-1BEE-265A-D304-CD040833A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979" y="1519435"/>
            <a:ext cx="9459256" cy="5141408"/>
          </a:xfrm>
          <a:prstGeom prst="rect">
            <a:avLst/>
          </a:prstGeom>
        </p:spPr>
      </p:pic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ACA5178-E1C5-EEC6-274C-6BE137B0EA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216" y="1596177"/>
            <a:ext cx="2027436" cy="4844380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Escore (pontos)</a:t>
            </a:r>
          </a:p>
          <a:p>
            <a:r>
              <a:rPr lang="pt-BR" dirty="0"/>
              <a:t>Gravidade da doença</a:t>
            </a:r>
          </a:p>
          <a:p>
            <a:r>
              <a:rPr lang="pt-BR" dirty="0"/>
              <a:t>0 a 2 Normal – remissão</a:t>
            </a:r>
          </a:p>
          <a:p>
            <a:r>
              <a:rPr lang="pt-BR" dirty="0"/>
              <a:t>3 a 5 Atividade leve</a:t>
            </a:r>
          </a:p>
          <a:p>
            <a:r>
              <a:rPr lang="pt-BR" dirty="0"/>
              <a:t>6 a 10 Atividade moderada</a:t>
            </a:r>
          </a:p>
          <a:p>
            <a:r>
              <a:rPr lang="pt-BR" dirty="0"/>
              <a:t>11 a 12 Atividade grave</a:t>
            </a:r>
          </a:p>
        </p:txBody>
      </p:sp>
    </p:spTree>
    <p:extLst>
      <p:ext uri="{BB962C8B-B14F-4D97-AF65-F5344CB8AC3E}">
        <p14:creationId xmlns:p14="http://schemas.microsoft.com/office/powerpoint/2010/main" val="3042096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A043E-8E2E-2581-6084-53AE2306A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pt-BR"/>
              <a:t>RETOCOLITE ULCERATIVA INESPECÍFICA-</a:t>
            </a:r>
            <a:br>
              <a:rPr lang="pt-BR"/>
            </a:br>
            <a:r>
              <a:rPr lang="pt-BR"/>
              <a:t> exames laboratoriais 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14C0172-844E-CA54-2FCF-A6814FA1C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25"/>
          <a:stretch/>
        </p:blipFill>
        <p:spPr>
          <a:xfrm>
            <a:off x="304800" y="2634021"/>
            <a:ext cx="3494466" cy="293522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D0DE011-2310-8850-E8A7-255ED04C6F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14850" y="2214694"/>
            <a:ext cx="7372350" cy="4514719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defRPr/>
            </a:pPr>
            <a:r>
              <a:rPr lang="pt-BR" sz="2400" cap="none" dirty="0"/>
              <a:t>Exames laboratoriais </a:t>
            </a:r>
          </a:p>
          <a:p>
            <a:pPr eaLnBrk="1" hangingPunct="1">
              <a:lnSpc>
                <a:spcPct val="110000"/>
              </a:lnSpc>
              <a:buFontTx/>
              <a:buChar char="-"/>
              <a:defRPr/>
            </a:pPr>
            <a:r>
              <a:rPr lang="pt-BR" sz="2400" cap="none" dirty="0"/>
              <a:t>Hemograma, VHS, PCR, proteínas totais e frações, P-ANCA (anticorpo </a:t>
            </a:r>
            <a:r>
              <a:rPr lang="pt-BR" sz="2400" cap="none" dirty="0" err="1"/>
              <a:t>anti-citoplasma</a:t>
            </a:r>
            <a:r>
              <a:rPr lang="pt-BR" sz="2400" cap="none" dirty="0"/>
              <a:t> de neutrófilo)- está presente de 20 % dos casos de RCUI</a:t>
            </a:r>
          </a:p>
          <a:p>
            <a:pPr eaLnBrk="1" hangingPunct="1">
              <a:lnSpc>
                <a:spcPct val="110000"/>
              </a:lnSpc>
              <a:buFontTx/>
              <a:buChar char="-"/>
              <a:defRPr/>
            </a:pPr>
            <a:r>
              <a:rPr lang="pt-BR" sz="2400" cap="none" dirty="0"/>
              <a:t>O P-ANCA tem sensibilidade de 55,3% e especificidade de 88,5% para RCUI.</a:t>
            </a:r>
          </a:p>
          <a:p>
            <a:pPr eaLnBrk="1" hangingPunct="1">
              <a:lnSpc>
                <a:spcPct val="110000"/>
              </a:lnSpc>
              <a:buFontTx/>
              <a:buChar char="-"/>
              <a:defRPr/>
            </a:pPr>
            <a:r>
              <a:rPr lang="pt-BR" sz="2400" cap="none" dirty="0" err="1"/>
              <a:t>Tgo</a:t>
            </a:r>
            <a:r>
              <a:rPr lang="pt-BR" sz="2400" cap="none" dirty="0"/>
              <a:t>, </a:t>
            </a:r>
            <a:r>
              <a:rPr lang="pt-BR" sz="2400" cap="none" dirty="0" err="1"/>
              <a:t>tgp</a:t>
            </a:r>
            <a:r>
              <a:rPr lang="pt-BR" sz="2400" cap="none" dirty="0"/>
              <a:t>, </a:t>
            </a:r>
            <a:r>
              <a:rPr lang="pt-BR" sz="2400" cap="none" dirty="0" err="1"/>
              <a:t>gama-gt</a:t>
            </a:r>
            <a:r>
              <a:rPr lang="pt-BR" sz="2400" cap="none" dirty="0"/>
              <a:t> e fosfatase alcalina.</a:t>
            </a:r>
          </a:p>
          <a:p>
            <a:pPr eaLnBrk="1" hangingPunct="1">
              <a:lnSpc>
                <a:spcPct val="110000"/>
              </a:lnSpc>
              <a:buFontTx/>
              <a:buChar char="-"/>
              <a:defRPr/>
            </a:pPr>
            <a:r>
              <a:rPr lang="pt-BR" sz="2400" b="1" cap="none" dirty="0" err="1"/>
              <a:t>Calprotectina</a:t>
            </a:r>
            <a:r>
              <a:rPr lang="pt-BR" sz="2400" b="1" cap="none" dirty="0"/>
              <a:t> fecal (atividade de doença) somente produção intestinal de neutrófilos</a:t>
            </a:r>
          </a:p>
          <a:p>
            <a:pPr marL="0" indent="0" eaLnBrk="1" hangingPunct="1">
              <a:lnSpc>
                <a:spcPct val="110000"/>
              </a:lnSpc>
              <a:buNone/>
              <a:defRPr/>
            </a:pPr>
            <a:endParaRPr lang="pt-BR" sz="2400" cap="none" dirty="0"/>
          </a:p>
          <a:p>
            <a:pPr>
              <a:lnSpc>
                <a:spcPct val="110000"/>
              </a:lnSpc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105593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ecortes em branco de efeito do dominó e um recorte azul">
            <a:extLst>
              <a:ext uri="{FF2B5EF4-FFF2-40B4-BE49-F238E27FC236}">
                <a16:creationId xmlns:a16="http://schemas.microsoft.com/office/drawing/2014/main" id="{14819A2B-17BB-B47B-034E-9C037840A5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44" r="8398" b="-1"/>
          <a:stretch/>
        </p:blipFill>
        <p:spPr>
          <a:xfrm>
            <a:off x="7357274" y="10"/>
            <a:ext cx="4834726" cy="68579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A4CB25E-5CFA-2EB3-A4D9-D25D7D7C9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1358901"/>
            <a:ext cx="5280026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Sem </a:t>
            </a:r>
            <a:r>
              <a:rPr lang="en-US" sz="4800"/>
              <a:t>conflito</a:t>
            </a:r>
            <a:r>
              <a:rPr lang="en-US" sz="4800" dirty="0"/>
              <a:t> de interesse</a:t>
            </a:r>
          </a:p>
        </p:txBody>
      </p:sp>
    </p:spTree>
    <p:extLst>
      <p:ext uri="{BB962C8B-B14F-4D97-AF65-F5344CB8AC3E}">
        <p14:creationId xmlns:p14="http://schemas.microsoft.com/office/powerpoint/2010/main" val="102633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D58954F-C5AC-4BE0-811D-8DFE18E3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59E835-CE77-4DCC-8EC3-1924094D3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ápis e folha de prova com bolinhas">
            <a:extLst>
              <a:ext uri="{FF2B5EF4-FFF2-40B4-BE49-F238E27FC236}">
                <a16:creationId xmlns:a16="http://schemas.microsoft.com/office/drawing/2014/main" id="{C54FDF51-D85C-E1DF-765C-372C7AE24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29" r="2431"/>
          <a:stretch/>
        </p:blipFill>
        <p:spPr>
          <a:xfrm>
            <a:off x="8157374" y="10"/>
            <a:ext cx="4034626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3B59B5-123A-4DC5-87BD-6D3E22FA6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783D9E5-E200-A81C-B267-3D5DB944A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>
            <a:normAutofit/>
          </a:bodyPr>
          <a:lstStyle/>
          <a:p>
            <a:r>
              <a:rPr lang="pt-BR"/>
              <a:t>RETOCOLITE ULCERATIVA INESPECÍFICA-</a:t>
            </a:r>
            <a:br>
              <a:rPr lang="pt-BR"/>
            </a:br>
            <a:r>
              <a:rPr lang="pt-BR"/>
              <a:t> exames DE IMAGEM 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46B719-FC32-1F72-3317-483DC68094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672887" cy="342410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endParaRPr lang="pt-BR" dirty="0"/>
          </a:p>
          <a:p>
            <a:pPr>
              <a:defRPr/>
            </a:pPr>
            <a:r>
              <a:rPr lang="pt-BR" sz="2800" dirty="0" err="1"/>
              <a:t>Rx</a:t>
            </a:r>
            <a:r>
              <a:rPr lang="pt-BR" sz="2800" dirty="0"/>
              <a:t> de abdômen, Us de abdômen ou intestinal, ENTEROTOMOGRAFIA E ENTERORRESSONÂNCIA e COLONOSCOPIA.  </a:t>
            </a:r>
          </a:p>
          <a:p>
            <a:pPr marL="0" indent="0">
              <a:buNone/>
              <a:defRPr/>
            </a:pPr>
            <a:r>
              <a:rPr lang="pt-BR" dirty="0"/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5766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1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2752F1-3D06-6952-487F-562DDBD3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588878"/>
            <a:ext cx="2844002" cy="3680244"/>
          </a:xfrm>
        </p:spPr>
        <p:txBody>
          <a:bodyPr>
            <a:normAutofit/>
          </a:bodyPr>
          <a:lstStyle/>
          <a:p>
            <a:pPr algn="l"/>
            <a:r>
              <a:rPr lang="pt-BR" sz="3400">
                <a:solidFill>
                  <a:srgbClr val="FFFFFF"/>
                </a:solidFill>
              </a:rPr>
              <a:t>RETOCOLITE ULCERATIVA INESPECÍFICA-</a:t>
            </a:r>
            <a:br>
              <a:rPr lang="pt-BR" sz="3400">
                <a:solidFill>
                  <a:srgbClr val="FFFFFF"/>
                </a:solidFill>
              </a:rPr>
            </a:br>
            <a:r>
              <a:rPr lang="pt-BR" sz="3400">
                <a:solidFill>
                  <a:srgbClr val="FFFFFF"/>
                </a:solidFill>
              </a:rPr>
              <a:t> exames DE IMAGEM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C3925D-48A6-AE0F-80AB-A063D18299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34794" y="510511"/>
            <a:ext cx="6642806" cy="4758611"/>
          </a:xfrm>
        </p:spPr>
        <p:txBody>
          <a:bodyPr anchor="ctr">
            <a:normAutofit fontScale="92500" lnSpcReduction="20000"/>
          </a:bodyPr>
          <a:lstStyle/>
          <a:p>
            <a:r>
              <a:rPr lang="pt-BR" sz="2800" b="1" cap="none" dirty="0"/>
              <a:t>Colonoscopia:</a:t>
            </a:r>
          </a:p>
          <a:p>
            <a:pPr marL="0" indent="0">
              <a:buNone/>
            </a:pPr>
            <a:r>
              <a:rPr lang="pt-BR" sz="2800" cap="none" dirty="0"/>
              <a:t>-  Diagnóstica</a:t>
            </a:r>
          </a:p>
          <a:p>
            <a:pPr marL="0" indent="0">
              <a:buNone/>
            </a:pPr>
            <a:r>
              <a:rPr lang="pt-BR" sz="2800" cap="none" dirty="0"/>
              <a:t>-  Acompanhamento da melhora da atividade da doença.</a:t>
            </a:r>
          </a:p>
          <a:p>
            <a:pPr>
              <a:buFontTx/>
              <a:buChar char="-"/>
            </a:pPr>
            <a:r>
              <a:rPr lang="pt-BR" sz="2800" cap="none" dirty="0"/>
              <a:t>Acompanhamento: colite esquerda ou </a:t>
            </a:r>
            <a:r>
              <a:rPr lang="pt-BR" sz="2800" cap="none" dirty="0" err="1"/>
              <a:t>pancolite</a:t>
            </a:r>
            <a:r>
              <a:rPr lang="pt-BR" sz="2800" cap="none" dirty="0"/>
              <a:t> após 8 a 10 anos de doença, com biópsias seriadas para pesquisa de displasia/neoplasia</a:t>
            </a:r>
          </a:p>
          <a:p>
            <a:pPr>
              <a:buFontTx/>
              <a:buChar char="-"/>
            </a:pPr>
            <a:endParaRPr lang="pt-BR" sz="2800" cap="none" dirty="0"/>
          </a:p>
          <a:p>
            <a:pPr marL="0" indent="0">
              <a:buNone/>
            </a:pPr>
            <a:r>
              <a:rPr lang="pt-BR" dirty="0"/>
              <a:t>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pt-BR" sz="1100" dirty="0"/>
              <a:t>ACG- </a:t>
            </a:r>
            <a:r>
              <a:rPr lang="pt-BR" sz="1100" dirty="0" err="1"/>
              <a:t>Surveillance</a:t>
            </a:r>
            <a:r>
              <a:rPr lang="pt-BR" sz="1100" dirty="0"/>
              <a:t> Guidelines-2010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67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BC3D5-31C7-718F-534E-51D302515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>
                <a:solidFill>
                  <a:srgbClr val="C00000"/>
                </a:solidFill>
              </a:rPr>
              <a:t>RETOCOLITE ULCERATIVA </a:t>
            </a:r>
            <a:r>
              <a:rPr lang="pt-BR" sz="3600" dirty="0" err="1">
                <a:solidFill>
                  <a:srgbClr val="C00000"/>
                </a:solidFill>
              </a:rPr>
              <a:t>INESPECÍFica</a:t>
            </a:r>
            <a:r>
              <a:rPr lang="pt-BR" sz="3600" dirty="0">
                <a:solidFill>
                  <a:srgbClr val="C00000"/>
                </a:solidFill>
              </a:rPr>
              <a:t> </a:t>
            </a:r>
            <a:br>
              <a:rPr lang="pt-BR" sz="3600" dirty="0">
                <a:solidFill>
                  <a:srgbClr val="C00000"/>
                </a:solidFill>
              </a:rPr>
            </a:br>
            <a:r>
              <a:rPr lang="pt-BR" sz="3600" dirty="0">
                <a:solidFill>
                  <a:srgbClr val="C00000"/>
                </a:solidFill>
              </a:rPr>
              <a:t>colonoscopia </a:t>
            </a: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85434F71-1FCB-1D89-74F2-802225C5A6A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47791" y="2478158"/>
            <a:ext cx="4326453" cy="3468994"/>
          </a:xfrm>
          <a:prstGeom prst="rect">
            <a:avLst/>
          </a:prstGeom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9FC4FF2E-ED5C-B755-0954-814D869430D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913775" y="2556099"/>
            <a:ext cx="4175428" cy="3313112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9AC485F-2D00-EAE1-1F0B-7FF5AD536684}"/>
              </a:ext>
            </a:extLst>
          </p:cNvPr>
          <p:cNvSpPr/>
          <p:nvPr/>
        </p:nvSpPr>
        <p:spPr>
          <a:xfrm>
            <a:off x="1378226" y="6215270"/>
            <a:ext cx="3392557" cy="463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Normal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04A0FE9-8815-C815-6753-5EA7E1353A78}"/>
              </a:ext>
            </a:extLst>
          </p:cNvPr>
          <p:cNvSpPr/>
          <p:nvPr/>
        </p:nvSpPr>
        <p:spPr>
          <a:xfrm>
            <a:off x="7421219" y="6122504"/>
            <a:ext cx="2941982" cy="463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Retocolite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4781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BC3D5-31C7-718F-534E-51D302515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>
                <a:solidFill>
                  <a:srgbClr val="C00000"/>
                </a:solidFill>
              </a:rPr>
              <a:t>RETOCOLITE ULCERATIVA </a:t>
            </a:r>
            <a:r>
              <a:rPr lang="pt-BR" sz="3600" dirty="0" err="1">
                <a:solidFill>
                  <a:srgbClr val="C00000"/>
                </a:solidFill>
              </a:rPr>
              <a:t>INESPECÍFica</a:t>
            </a:r>
            <a:r>
              <a:rPr lang="pt-BR" sz="3600" dirty="0">
                <a:solidFill>
                  <a:srgbClr val="C00000"/>
                </a:solidFill>
              </a:rPr>
              <a:t> </a:t>
            </a:r>
            <a:br>
              <a:rPr lang="pt-BR" sz="3600" dirty="0">
                <a:solidFill>
                  <a:srgbClr val="C00000"/>
                </a:solidFill>
              </a:rPr>
            </a:br>
            <a:r>
              <a:rPr lang="pt-BR" sz="3600" dirty="0">
                <a:solidFill>
                  <a:srgbClr val="C00000"/>
                </a:solidFill>
              </a:rPr>
              <a:t>colonoscopia </a:t>
            </a:r>
            <a:endParaRPr lang="pt-BR" dirty="0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9FC4FF2E-ED5C-B755-0954-814D869430D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913775" y="2556099"/>
            <a:ext cx="4175428" cy="3313112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9AC485F-2D00-EAE1-1F0B-7FF5AD536684}"/>
              </a:ext>
            </a:extLst>
          </p:cNvPr>
          <p:cNvSpPr/>
          <p:nvPr/>
        </p:nvSpPr>
        <p:spPr>
          <a:xfrm>
            <a:off x="1378226" y="6215270"/>
            <a:ext cx="3392557" cy="463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Normal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04A0FE9-8815-C815-6753-5EA7E1353A78}"/>
              </a:ext>
            </a:extLst>
          </p:cNvPr>
          <p:cNvSpPr/>
          <p:nvPr/>
        </p:nvSpPr>
        <p:spPr>
          <a:xfrm>
            <a:off x="7421219" y="6122504"/>
            <a:ext cx="2941982" cy="463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Retocolite</a:t>
            </a:r>
            <a:r>
              <a:rPr lang="pt-BR" dirty="0"/>
              <a:t>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7D43853-A20D-4F26-52F0-A39FB6919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363" y="2493383"/>
            <a:ext cx="4175428" cy="337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43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8EC41B9-2D25-48A6-BC40-DA8F79F3E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Espaço Reservado para Conteúdo 11" descr="Uma imagem contendo placa, comida, tijolo, grupo&#10;&#10;Descrição gerada automaticamente">
            <a:extLst>
              <a:ext uri="{FF2B5EF4-FFF2-40B4-BE49-F238E27FC236}">
                <a16:creationId xmlns:a16="http://schemas.microsoft.com/office/drawing/2014/main" id="{51965E3B-7CAA-FA2B-52F0-0917BE6263D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120" y="1177795"/>
            <a:ext cx="10318106" cy="2844711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F21547-A433-450A-B2A3-930DCFAB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24"/>
          <a:stretch/>
        </p:blipFill>
        <p:spPr>
          <a:xfrm>
            <a:off x="0" y="0"/>
            <a:ext cx="349623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39BC3D5-31C7-718F-534E-51D302515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11" y="4562855"/>
            <a:ext cx="10916365" cy="1137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RETOCOLITE ULCERATIVA INESPECÍFica </a:t>
            </a:r>
            <a:br>
              <a:rPr lang="en-US" sz="3700"/>
            </a:br>
            <a:r>
              <a:rPr lang="en-US" sz="3700"/>
              <a:t>colonoscopia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73B520B-D7E7-436A-B263-0682940B4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0" r="21258"/>
          <a:stretch/>
        </p:blipFill>
        <p:spPr>
          <a:xfrm>
            <a:off x="0" y="4238951"/>
            <a:ext cx="9600237" cy="261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31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BC3D5-31C7-718F-534E-51D302515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132523"/>
            <a:ext cx="7355581" cy="1683025"/>
          </a:xfrm>
        </p:spPr>
        <p:txBody>
          <a:bodyPr/>
          <a:lstStyle/>
          <a:p>
            <a:r>
              <a:rPr lang="pt-BR" sz="3600" b="1" dirty="0"/>
              <a:t>RETOCOLITE ULCERATIVA </a:t>
            </a:r>
            <a:r>
              <a:rPr lang="pt-BR" sz="3600" b="1" dirty="0" err="1"/>
              <a:t>INESPECÍFica</a:t>
            </a:r>
            <a:r>
              <a:rPr lang="pt-BR" sz="3600" b="1" dirty="0"/>
              <a:t> </a:t>
            </a:r>
            <a:br>
              <a:rPr lang="pt-BR" sz="3600" b="1" dirty="0"/>
            </a:br>
            <a:r>
              <a:rPr lang="pt-BR" sz="3600" b="1" dirty="0"/>
              <a:t>gravidade  </a:t>
            </a:r>
            <a:endParaRPr lang="pt-BR" b="1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8EFF864-A646-A4C6-DE8D-48611805E0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15401" y="2367830"/>
            <a:ext cx="4757531" cy="445199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eaLnBrk="1" hangingPunct="1">
              <a:buNone/>
              <a:defRPr/>
            </a:pPr>
            <a:r>
              <a:rPr lang="pt-BR" sz="2000" b="1" dirty="0">
                <a:solidFill>
                  <a:schemeClr val="tx1"/>
                </a:solidFill>
              </a:rPr>
              <a:t>                              fulminante  </a:t>
            </a:r>
          </a:p>
          <a:p>
            <a:pPr eaLnBrk="1" hangingPunct="1">
              <a:defRPr/>
            </a:pPr>
            <a:r>
              <a:rPr lang="pt-BR" sz="2000" dirty="0"/>
              <a:t>10 ou mais evacuações  com sangue por dia</a:t>
            </a:r>
          </a:p>
          <a:p>
            <a:pPr eaLnBrk="1" hangingPunct="1">
              <a:defRPr/>
            </a:pPr>
            <a:r>
              <a:rPr lang="pt-BR" sz="2000" dirty="0"/>
              <a:t>Taquicardia ( acima de 100 ) </a:t>
            </a:r>
          </a:p>
          <a:p>
            <a:pPr eaLnBrk="1" hangingPunct="1">
              <a:defRPr/>
            </a:pPr>
            <a:r>
              <a:rPr lang="pt-BR" sz="2000" dirty="0"/>
              <a:t> Necessidade de transfusão </a:t>
            </a:r>
          </a:p>
          <a:p>
            <a:pPr eaLnBrk="1" hangingPunct="1">
              <a:defRPr/>
            </a:pPr>
            <a:r>
              <a:rPr lang="pt-BR" sz="2000" dirty="0"/>
              <a:t> VHS acima de  30 mm </a:t>
            </a:r>
          </a:p>
          <a:p>
            <a:pPr eaLnBrk="1" hangingPunct="1">
              <a:defRPr/>
            </a:pPr>
            <a:r>
              <a:rPr lang="pt-BR" sz="2000" dirty="0"/>
              <a:t> Albumina menor que 3,5 g </a:t>
            </a:r>
          </a:p>
          <a:p>
            <a:pPr eaLnBrk="1" hangingPunct="1">
              <a:defRPr/>
            </a:pPr>
            <a:r>
              <a:rPr lang="pt-BR" sz="2000" dirty="0"/>
              <a:t>Febre </a:t>
            </a:r>
          </a:p>
          <a:p>
            <a:pPr eaLnBrk="1" hangingPunct="1">
              <a:defRPr/>
            </a:pPr>
            <a:r>
              <a:rPr lang="pt-BR" sz="2000" dirty="0"/>
              <a:t>Com ou sem </a:t>
            </a:r>
            <a:r>
              <a:rPr lang="pt-BR" sz="2000" dirty="0" err="1"/>
              <a:t>megacolon</a:t>
            </a:r>
            <a:r>
              <a:rPr lang="pt-BR" sz="2000" dirty="0"/>
              <a:t> toxico ( dilatação do transverso maior que 6 cm ou perfuração )</a:t>
            </a:r>
          </a:p>
          <a:p>
            <a:pPr eaLnBrk="1" hangingPunct="1">
              <a:defRPr/>
            </a:pPr>
            <a:r>
              <a:rPr lang="pt-BR" sz="2000" dirty="0"/>
              <a:t>Toxemia grave</a:t>
            </a:r>
          </a:p>
          <a:p>
            <a:pPr eaLnBrk="1" hangingPunct="1">
              <a:defRPr/>
            </a:pPr>
            <a:r>
              <a:rPr lang="pt-BR" sz="2000" dirty="0"/>
              <a:t>Pode haver indicação de Colectomia total !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8D8AEE5-2B0B-15B7-20DE-01D5075960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3444" y="2367829"/>
            <a:ext cx="4930433" cy="445199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pt-BR" dirty="0"/>
              <a:t>                          grave </a:t>
            </a:r>
          </a:p>
          <a:p>
            <a:pPr eaLnBrk="1" hangingPunct="1">
              <a:buFontTx/>
              <a:buChar char="-"/>
              <a:defRPr/>
            </a:pPr>
            <a:r>
              <a:rPr lang="pt-BR" dirty="0"/>
              <a:t>6 ou mais evacuações  com sangue por dia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dirty="0"/>
              <a:t>E mais uma das seguintes alterações –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dirty="0"/>
              <a:t> a) febre acima de 37,5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dirty="0"/>
              <a:t> b) taquicardia ( acima de 100 )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dirty="0"/>
              <a:t> c) Anemia ( </a:t>
            </a:r>
            <a:r>
              <a:rPr lang="pt-BR" dirty="0" err="1"/>
              <a:t>Hb</a:t>
            </a:r>
            <a:r>
              <a:rPr lang="pt-BR" dirty="0"/>
              <a:t> menor que 10 )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dirty="0"/>
              <a:t> d) VHS acima de  30 mm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dirty="0"/>
              <a:t> e) Albumina menor que 3,5 g 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571AF5A-7130-1869-847E-25988143D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357" y="0"/>
            <a:ext cx="3922643" cy="227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96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Doença de Crohn: sintomas, causas e tratamento | MD.Saúde">
            <a:extLst>
              <a:ext uri="{FF2B5EF4-FFF2-40B4-BE49-F238E27FC236}">
                <a16:creationId xmlns:a16="http://schemas.microsoft.com/office/drawing/2014/main" id="{975AEC27-773C-C1F2-0214-BC3E7D055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r="21582" b="-1"/>
          <a:stretch/>
        </p:blipFill>
        <p:spPr bwMode="auto">
          <a:xfrm>
            <a:off x="20" y="10"/>
            <a:ext cx="4024741" cy="6857990"/>
          </a:xfrm>
          <a:prstGeom prst="rect">
            <a:avLst/>
          </a:prstGeom>
          <a:noFill/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301BBE4-D47B-0140-91CC-59335277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059" y="7771"/>
            <a:ext cx="6672886" cy="1596177"/>
          </a:xfrm>
        </p:spPr>
        <p:txBody>
          <a:bodyPr>
            <a:normAutofit/>
          </a:bodyPr>
          <a:lstStyle/>
          <a:p>
            <a:r>
              <a:rPr lang="pt-BR" b="1" dirty="0"/>
              <a:t>Doença de </a:t>
            </a:r>
            <a:r>
              <a:rPr lang="pt-BR" b="1" dirty="0" err="1"/>
              <a:t>crohn</a:t>
            </a:r>
            <a:r>
              <a:rPr lang="pt-BR" b="1" dirty="0"/>
              <a:t> </a:t>
            </a:r>
          </a:p>
        </p:txBody>
      </p:sp>
      <p:graphicFrame>
        <p:nvGraphicFramePr>
          <p:cNvPr id="8" name="Espaço Reservado para Conteúdo 2">
            <a:extLst>
              <a:ext uri="{FF2B5EF4-FFF2-40B4-BE49-F238E27FC236}">
                <a16:creationId xmlns:a16="http://schemas.microsoft.com/office/drawing/2014/main" id="{2A409A70-1268-A17F-BA10-AAB0C288AE2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45951911"/>
              </p:ext>
            </p:extLst>
          </p:nvPr>
        </p:nvGraphicFramePr>
        <p:xfrm>
          <a:off x="4465050" y="1603948"/>
          <a:ext cx="7205926" cy="4766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84612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D76547-7AEF-EAC5-8221-147F2E60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6E268F2-4564-D584-A35B-25009E1D933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1150" t="15628" r="26348" b="6216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7579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146ADB-CF3B-E2F9-2810-00D78EF4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51791"/>
            <a:ext cx="6984521" cy="1962903"/>
          </a:xfrm>
        </p:spPr>
        <p:txBody>
          <a:bodyPr/>
          <a:lstStyle/>
          <a:p>
            <a:r>
              <a:rPr lang="pt-BR" b="1" dirty="0"/>
              <a:t>Doença de </a:t>
            </a:r>
            <a:r>
              <a:rPr lang="pt-BR" b="1" dirty="0" err="1"/>
              <a:t>crohn</a:t>
            </a:r>
            <a:r>
              <a:rPr lang="pt-BR" b="1" dirty="0"/>
              <a:t> - localização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415B4D-E493-4568-A9C3-4E7D58AAF4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2401801"/>
            <a:ext cx="10363826" cy="3424107"/>
          </a:xfrm>
        </p:spPr>
        <p:txBody>
          <a:bodyPr/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pt-BR" sz="2400" dirty="0">
                <a:latin typeface="Calibri"/>
                <a:cs typeface="Calibri"/>
              </a:rPr>
              <a:t>Ileal/</a:t>
            </a:r>
            <a:r>
              <a:rPr lang="pt-BR" sz="2400" spc="-10" dirty="0">
                <a:latin typeface="Calibri"/>
                <a:cs typeface="Calibri"/>
              </a:rPr>
              <a:t> </a:t>
            </a:r>
            <a:r>
              <a:rPr lang="pt-BR" sz="2400" spc="-10" dirty="0" err="1">
                <a:latin typeface="Calibri"/>
                <a:cs typeface="Calibri"/>
              </a:rPr>
              <a:t>íleo-cecal</a:t>
            </a:r>
            <a:r>
              <a:rPr lang="pt-BR" sz="2400" spc="-10" dirty="0">
                <a:latin typeface="Calibri"/>
                <a:cs typeface="Calibri"/>
              </a:rPr>
              <a:t> </a:t>
            </a:r>
            <a:r>
              <a:rPr lang="pt-BR" sz="2400" dirty="0">
                <a:latin typeface="Calibri"/>
                <a:cs typeface="Calibri"/>
              </a:rPr>
              <a:t>(L1)</a:t>
            </a:r>
          </a:p>
          <a:p>
            <a:pPr marL="355600" indent="-342900">
              <a:lnSpc>
                <a:spcPct val="100000"/>
              </a:lnSpc>
              <a:spcBef>
                <a:spcPts val="745"/>
              </a:spcBef>
              <a:buFont typeface="Arial MT"/>
              <a:buChar char="•"/>
              <a:tabLst>
                <a:tab pos="354965" algn="l"/>
                <a:tab pos="355600" algn="l"/>
                <a:tab pos="662940" algn="l"/>
              </a:tabLst>
            </a:pPr>
            <a:r>
              <a:rPr lang="pt-BR" sz="2400" spc="-5" dirty="0" err="1">
                <a:latin typeface="Calibri"/>
                <a:cs typeface="Calibri"/>
              </a:rPr>
              <a:t>Colônica</a:t>
            </a:r>
            <a:r>
              <a:rPr lang="pt-BR" sz="2400" spc="-15" dirty="0">
                <a:latin typeface="Calibri"/>
                <a:cs typeface="Calibri"/>
              </a:rPr>
              <a:t> </a:t>
            </a:r>
            <a:r>
              <a:rPr lang="pt-BR" sz="2400" dirty="0">
                <a:latin typeface="Calibri"/>
                <a:cs typeface="Calibri"/>
              </a:rPr>
              <a:t>(</a:t>
            </a:r>
            <a:r>
              <a:rPr lang="pt-BR" sz="2400" spc="-15" dirty="0">
                <a:latin typeface="Calibri"/>
                <a:cs typeface="Calibri"/>
              </a:rPr>
              <a:t> </a:t>
            </a:r>
            <a:r>
              <a:rPr lang="pt-BR" sz="2400" dirty="0">
                <a:latin typeface="Calibri"/>
                <a:cs typeface="Calibri"/>
              </a:rPr>
              <a:t>L2)</a:t>
            </a: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 MT"/>
              <a:buChar char="•"/>
              <a:tabLst>
                <a:tab pos="354965" algn="l"/>
                <a:tab pos="355600" algn="l"/>
                <a:tab pos="662940" algn="l"/>
              </a:tabLst>
            </a:pPr>
            <a:r>
              <a:rPr lang="pt-BR" sz="2400" spc="-10" dirty="0" err="1">
                <a:latin typeface="Calibri"/>
                <a:cs typeface="Calibri"/>
              </a:rPr>
              <a:t>Ileocolônica</a:t>
            </a:r>
            <a:r>
              <a:rPr lang="pt-BR" sz="2400" spc="-10" dirty="0">
                <a:latin typeface="Calibri"/>
                <a:cs typeface="Calibri"/>
              </a:rPr>
              <a:t> </a:t>
            </a:r>
            <a:r>
              <a:rPr lang="pt-BR" sz="2400" dirty="0">
                <a:latin typeface="Calibri"/>
                <a:cs typeface="Calibri"/>
              </a:rPr>
              <a:t>(L3)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 MT"/>
              <a:buChar char="•"/>
              <a:tabLst>
                <a:tab pos="354965" algn="l"/>
                <a:tab pos="355600" algn="l"/>
                <a:tab pos="662940" algn="l"/>
              </a:tabLst>
            </a:pPr>
            <a:r>
              <a:rPr lang="pt-BR" sz="2400" spc="-15" dirty="0">
                <a:latin typeface="Calibri"/>
                <a:cs typeface="Calibri"/>
              </a:rPr>
              <a:t>Sistema</a:t>
            </a:r>
            <a:r>
              <a:rPr lang="pt-BR" sz="2400" spc="5" dirty="0">
                <a:latin typeface="Calibri"/>
                <a:cs typeface="Calibri"/>
              </a:rPr>
              <a:t> </a:t>
            </a:r>
            <a:r>
              <a:rPr lang="pt-BR" sz="2400" spc="-15" dirty="0">
                <a:latin typeface="Calibri"/>
                <a:cs typeface="Calibri"/>
              </a:rPr>
              <a:t>digestório</a:t>
            </a:r>
            <a:r>
              <a:rPr lang="pt-BR" sz="2400" dirty="0">
                <a:latin typeface="Calibri"/>
                <a:cs typeface="Calibri"/>
              </a:rPr>
              <a:t> </a:t>
            </a:r>
            <a:r>
              <a:rPr lang="pt-BR" sz="2400" spc="-5" dirty="0">
                <a:latin typeface="Calibri"/>
                <a:cs typeface="Calibri"/>
              </a:rPr>
              <a:t>superior </a:t>
            </a:r>
            <a:r>
              <a:rPr lang="pt-BR" sz="2400" dirty="0">
                <a:latin typeface="Calibri"/>
                <a:cs typeface="Calibri"/>
              </a:rPr>
              <a:t>(L4)</a:t>
            </a:r>
          </a:p>
          <a:p>
            <a:pPr marL="355600" indent="-342900">
              <a:lnSpc>
                <a:spcPct val="100000"/>
              </a:lnSpc>
              <a:spcBef>
                <a:spcPts val="745"/>
              </a:spcBef>
              <a:buFont typeface="Arial MT"/>
              <a:buChar char="•"/>
              <a:tabLst>
                <a:tab pos="354965" algn="l"/>
                <a:tab pos="355600" algn="l"/>
                <a:tab pos="662940" algn="l"/>
              </a:tabLst>
            </a:pPr>
            <a:r>
              <a:rPr lang="pt-BR" sz="2400" spc="-10" dirty="0" err="1">
                <a:latin typeface="Calibri"/>
                <a:cs typeface="Calibri"/>
              </a:rPr>
              <a:t>Anorretoperineal</a:t>
            </a:r>
            <a:endParaRPr lang="pt-BR" sz="2400" dirty="0">
              <a:latin typeface="Calibri"/>
              <a:cs typeface="Calibri"/>
            </a:endParaRP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18B9972-2F54-B43A-945F-A2EF77365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881" y="1032092"/>
            <a:ext cx="5305839" cy="43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5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65384-48C9-00CB-5981-1E450B2EE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82" y="-27303"/>
            <a:ext cx="10364451" cy="1596177"/>
          </a:xfrm>
        </p:spPr>
        <p:txBody>
          <a:bodyPr/>
          <a:lstStyle/>
          <a:p>
            <a:r>
              <a:rPr lang="pt-BR" dirty="0"/>
              <a:t>Critérios </a:t>
            </a:r>
            <a:r>
              <a:rPr lang="pt-BR" dirty="0" err="1"/>
              <a:t>hbi</a:t>
            </a:r>
            <a:endParaRPr lang="pt-PT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4284BFD-6F68-E968-844B-20988E8A6FE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04439" y="1170591"/>
            <a:ext cx="10597947" cy="55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93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5E0436-FEFC-71BC-7B25-7D119A4BC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78297"/>
            <a:ext cx="10364451" cy="1590262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rgbClr val="C00000"/>
                </a:solidFill>
              </a:rPr>
              <a:t>Doença inflamatória intestinal </a:t>
            </a:r>
            <a:endParaRPr lang="pt-BR" sz="48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183027F-C9A5-92D6-F4FD-733E86A6CF8F}"/>
              </a:ext>
            </a:extLst>
          </p:cNvPr>
          <p:cNvSpPr/>
          <p:nvPr/>
        </p:nvSpPr>
        <p:spPr>
          <a:xfrm>
            <a:off x="1212571" y="1789045"/>
            <a:ext cx="3511827" cy="224466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DOENÇA DE CROHN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3A9D680-0821-E39D-6EBB-1C06F4CA5FC2}"/>
              </a:ext>
            </a:extLst>
          </p:cNvPr>
          <p:cNvSpPr/>
          <p:nvPr/>
        </p:nvSpPr>
        <p:spPr>
          <a:xfrm>
            <a:off x="6606206" y="1709530"/>
            <a:ext cx="3697358" cy="2244664"/>
          </a:xfrm>
          <a:prstGeom prst="rect">
            <a:avLst/>
          </a:prstGeom>
          <a:solidFill>
            <a:srgbClr val="FF5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RETOCOLITE ULCERATIVA INESPECÍFICA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653A6D4-4928-CCD4-10C4-56FB1390A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485" y="4404765"/>
            <a:ext cx="5340626" cy="2453235"/>
          </a:xfrm>
          <a:prstGeom prst="rect">
            <a:avLst/>
          </a:prstGeom>
          <a:solidFill>
            <a:srgbClr val="FF5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8033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E2BA2D5-46A3-46C0-98C9-A072D543B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3895B-DA42-4260-AE1E-182BA4123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DCF6CFE-52A1-801D-ECF3-1BF10CE1CB28}"/>
              </a:ext>
            </a:extLst>
          </p:cNvPr>
          <p:cNvSpPr/>
          <p:nvPr/>
        </p:nvSpPr>
        <p:spPr>
          <a:xfrm>
            <a:off x="8365881" y="1700436"/>
            <a:ext cx="3707844" cy="313191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cap="all" dirty="0">
                <a:ln w="0"/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COMO CALCULAR ATIVIDADE DA DOENÇA - CDAI 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899222"/>
              </p:ext>
            </p:extLst>
          </p:nvPr>
        </p:nvGraphicFramePr>
        <p:xfrm>
          <a:off x="228600" y="194872"/>
          <a:ext cx="7686207" cy="6448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76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4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5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PT" sz="11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Variável</a:t>
                      </a:r>
                      <a:endParaRPr lang="pt-PT"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</a:pPr>
                      <a:r>
                        <a:rPr lang="pt-PT" sz="11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Fator</a:t>
                      </a:r>
                      <a:r>
                        <a:rPr lang="pt-PT" sz="11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PT" sz="1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Multiplicador</a:t>
                      </a:r>
                      <a:endParaRPr lang="pt-PT"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PT" sz="16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Subtotal</a:t>
                      </a:r>
                      <a:endParaRPr lang="pt-PT" sz="1600">
                        <a:latin typeface="Calibri"/>
                        <a:cs typeface="Calibri"/>
                      </a:endParaRPr>
                    </a:p>
                  </a:txBody>
                  <a:tcPr marL="0" marR="0" marT="30299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378">
                <a:tc>
                  <a:txBody>
                    <a:bodyPr/>
                    <a:lstStyle/>
                    <a:p>
                      <a:pPr marL="1313815" marR="68580" indent="-1237615">
                        <a:lnSpc>
                          <a:spcPts val="1390"/>
                        </a:lnSpc>
                        <a:spcBef>
                          <a:spcPts val="85"/>
                        </a:spcBef>
                      </a:pP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lang="pt-BR" sz="1100" spc="-7" baseline="27777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pt-BR" sz="1100" spc="127" baseline="2777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de</a:t>
                      </a:r>
                      <a:r>
                        <a:rPr lang="pt-BR"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Evacuações</a:t>
                      </a:r>
                      <a:r>
                        <a:rPr lang="pt-BR"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Líquidas</a:t>
                      </a:r>
                      <a:r>
                        <a:rPr lang="pt-BR"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ou</a:t>
                      </a:r>
                      <a:r>
                        <a:rPr lang="pt-BR"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Pastosas</a:t>
                      </a:r>
                      <a:r>
                        <a:rPr lang="pt-BR"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por </a:t>
                      </a:r>
                      <a:r>
                        <a:rPr lang="pt-BR" sz="1100" spc="-2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dia</a:t>
                      </a:r>
                    </a:p>
                  </a:txBody>
                  <a:tcPr marL="0" marR="0" marT="9719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PT" sz="1100" dirty="0">
                          <a:latin typeface="Times New Roman"/>
                          <a:cs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pt-PT"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7228">
                <a:tc>
                  <a:txBody>
                    <a:bodyPr/>
                    <a:lstStyle/>
                    <a:p>
                      <a:pPr marL="1043940" algn="ctr">
                        <a:lnSpc>
                          <a:spcPts val="1415"/>
                        </a:lnSpc>
                      </a:pP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or</a:t>
                      </a:r>
                      <a:r>
                        <a:rPr lang="pt-BR" sz="11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bdominal</a:t>
                      </a:r>
                    </a:p>
                    <a:p>
                      <a:pPr marL="297180" marR="614680" algn="ctr">
                        <a:lnSpc>
                          <a:spcPts val="1420"/>
                        </a:lnSpc>
                        <a:spcBef>
                          <a:spcPts val="40"/>
                        </a:spcBef>
                      </a:pP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(0-</a:t>
                      </a:r>
                      <a:r>
                        <a:rPr lang="pt-BR"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sem</a:t>
                      </a:r>
                      <a:r>
                        <a:rPr lang="pt-BR"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dor;</a:t>
                      </a:r>
                      <a:r>
                        <a:rPr lang="pt-BR"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1-</a:t>
                      </a:r>
                      <a:r>
                        <a:rPr lang="pt-BR"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dor</a:t>
                      </a:r>
                      <a:r>
                        <a:rPr lang="pt-BR"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leve;</a:t>
                      </a:r>
                      <a:r>
                        <a:rPr lang="pt-BR"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2-</a:t>
                      </a:r>
                      <a:r>
                        <a:rPr lang="pt-BR"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dor </a:t>
                      </a:r>
                      <a:r>
                        <a:rPr lang="pt-BR" sz="1100" spc="-2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moderada;</a:t>
                      </a:r>
                      <a:r>
                        <a:rPr lang="pt-BR"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3-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dor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 intensa)</a:t>
                      </a:r>
                      <a:endParaRPr lang="pt-BR" sz="1100" dirty="0">
                        <a:latin typeface="Times New Roman"/>
                        <a:cs typeface="Times New Roman"/>
                      </a:endParaRPr>
                    </a:p>
                    <a:p>
                      <a:pPr marL="732155" algn="ctr">
                        <a:lnSpc>
                          <a:spcPct val="100000"/>
                        </a:lnSpc>
                      </a:pP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(Média</a:t>
                      </a:r>
                      <a:r>
                        <a:rPr lang="pt-BR"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últimos</a:t>
                      </a:r>
                      <a:r>
                        <a:rPr lang="pt-BR"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7dias)</a:t>
                      </a:r>
                      <a:endParaRPr lang="pt-BR"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PT" sz="1100" dirty="0">
                          <a:latin typeface="Times New Roman"/>
                          <a:cs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pt-PT"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3250">
                <a:tc>
                  <a:txBody>
                    <a:bodyPr/>
                    <a:lstStyle/>
                    <a:p>
                      <a:pPr marL="781050" marR="544830" indent="343535" algn="ctr">
                        <a:lnSpc>
                          <a:spcPts val="1390"/>
                        </a:lnSpc>
                        <a:spcBef>
                          <a:spcPts val="85"/>
                        </a:spcBef>
                      </a:pP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Estado Geral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(Sensação</a:t>
                      </a:r>
                      <a:r>
                        <a:rPr lang="pt-BR"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de</a:t>
                      </a:r>
                      <a:r>
                        <a:rPr lang="pt-BR"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bem</a:t>
                      </a:r>
                      <a:r>
                        <a:rPr lang="pt-BR"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estar)</a:t>
                      </a:r>
                      <a:endParaRPr lang="pt-BR" sz="1100" dirty="0">
                        <a:latin typeface="Times New Roman"/>
                        <a:cs typeface="Times New Roman"/>
                      </a:endParaRPr>
                    </a:p>
                    <a:p>
                      <a:pPr marL="343535" algn="ctr">
                        <a:lnSpc>
                          <a:spcPts val="1380"/>
                        </a:lnSpc>
                      </a:pP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(0-</a:t>
                      </a:r>
                      <a:r>
                        <a:rPr lang="pt-BR"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bom;</a:t>
                      </a:r>
                      <a:r>
                        <a:rPr lang="pt-BR"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1-</a:t>
                      </a:r>
                      <a:r>
                        <a:rPr lang="pt-BR"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pouco</a:t>
                      </a:r>
                      <a:r>
                        <a:rPr lang="pt-BR"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abaixo</a:t>
                      </a:r>
                      <a:r>
                        <a:rPr lang="pt-BR"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da</a:t>
                      </a:r>
                      <a:r>
                        <a:rPr lang="pt-BR"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média;</a:t>
                      </a:r>
                      <a:r>
                        <a:rPr lang="pt-BR"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2-ruim; 3- terrível) </a:t>
                      </a:r>
                      <a:r>
                        <a:rPr lang="pt-BR" sz="1100" spc="5" dirty="0"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pPr marL="343535" algn="ctr">
                        <a:lnSpc>
                          <a:spcPts val="1380"/>
                        </a:lnSpc>
                      </a:pP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(Média</a:t>
                      </a:r>
                      <a:r>
                        <a:rPr lang="pt-BR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últimos</a:t>
                      </a:r>
                      <a:r>
                        <a:rPr lang="pt-BR"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7dias)</a:t>
                      </a:r>
                      <a:endParaRPr lang="pt-BR"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719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</a:pPr>
                      <a:r>
                        <a:rPr lang="pt-PT" sz="1100" dirty="0">
                          <a:latin typeface="Times New Roman"/>
                          <a:cs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pt-PT"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8230">
                <a:tc>
                  <a:txBody>
                    <a:bodyPr/>
                    <a:lstStyle/>
                    <a:p>
                      <a:pPr marL="783590">
                        <a:lnSpc>
                          <a:spcPts val="1415"/>
                        </a:lnSpc>
                        <a:spcBef>
                          <a:spcPts val="5"/>
                        </a:spcBef>
                      </a:pP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lang="pt-BR" sz="1100" spc="-7" baseline="27777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pt-BR" sz="1100" spc="127" baseline="2777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de</a:t>
                      </a:r>
                      <a:r>
                        <a:rPr lang="pt-BR"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Complicações</a:t>
                      </a:r>
                      <a:endParaRPr lang="pt-BR" sz="1100" dirty="0">
                        <a:latin typeface="Times New Roman"/>
                        <a:cs typeface="Times New Roman"/>
                      </a:endParaRPr>
                    </a:p>
                    <a:p>
                      <a:pPr marL="965835" indent="-228600">
                        <a:lnSpc>
                          <a:spcPts val="1390"/>
                        </a:lnSpc>
                        <a:buAutoNum type="arabicParenR"/>
                        <a:tabLst>
                          <a:tab pos="1080770" algn="l"/>
                          <a:tab pos="1081405" algn="l"/>
                        </a:tabLst>
                      </a:pP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Artralgia,</a:t>
                      </a:r>
                      <a:r>
                        <a:rPr lang="pt-BR"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artrite</a:t>
                      </a:r>
                    </a:p>
                    <a:p>
                      <a:pPr marL="965835" indent="-228600">
                        <a:lnSpc>
                          <a:spcPts val="1390"/>
                        </a:lnSpc>
                        <a:buAutoNum type="arabicParenR"/>
                        <a:tabLst>
                          <a:tab pos="1080770" algn="l"/>
                          <a:tab pos="1081405" algn="l"/>
                        </a:tabLst>
                      </a:pP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Uveíte,</a:t>
                      </a:r>
                      <a:r>
                        <a:rPr lang="pt-BR" sz="11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Irite</a:t>
                      </a:r>
                    </a:p>
                    <a:p>
                      <a:pPr marL="965835" indent="-228600">
                        <a:lnSpc>
                          <a:spcPts val="1390"/>
                        </a:lnSpc>
                        <a:buAutoNum type="arabicParenR"/>
                        <a:tabLst>
                          <a:tab pos="1080770" algn="l"/>
                          <a:tab pos="1081405" algn="l"/>
                        </a:tabLst>
                      </a:pP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Eritema 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Nodoso, </a:t>
                      </a:r>
                      <a:r>
                        <a:rPr lang="pt-BR" sz="1100" spc="-5" dirty="0" err="1">
                          <a:latin typeface="Times New Roman"/>
                          <a:cs typeface="Times New Roman"/>
                        </a:rPr>
                        <a:t>Pioderma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gangrenoso, estomatite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 aftoide</a:t>
                      </a:r>
                      <a:endParaRPr lang="pt-BR" sz="1100" spc="0" dirty="0">
                        <a:latin typeface="Times New Roman"/>
                        <a:cs typeface="Times New Roman"/>
                      </a:endParaRPr>
                    </a:p>
                    <a:p>
                      <a:pPr marL="965835" indent="-228600">
                        <a:lnSpc>
                          <a:spcPts val="1390"/>
                        </a:lnSpc>
                        <a:buAutoNum type="arabicParenR"/>
                        <a:tabLst>
                          <a:tab pos="1080770" algn="l"/>
                          <a:tab pos="1081405" algn="l"/>
                        </a:tabLst>
                      </a:pP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ss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ura anal, 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í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tula ou</a:t>
                      </a:r>
                      <a:r>
                        <a:rPr lang="pt-BR" sz="11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ce</a:t>
                      </a: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ss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o </a:t>
                      </a:r>
                      <a:r>
                        <a:rPr lang="pt-BR" sz="1100" dirty="0" err="1">
                          <a:latin typeface="Times New Roman"/>
                          <a:cs typeface="Times New Roman"/>
                        </a:rPr>
                        <a:t>Perirretal</a:t>
                      </a:r>
                      <a:endParaRPr lang="pt-BR" sz="1100" spc="0" dirty="0">
                        <a:latin typeface="Times New Roman"/>
                        <a:cs typeface="Times New Roman"/>
                      </a:endParaRPr>
                    </a:p>
                    <a:p>
                      <a:pPr marL="965835" indent="-228600">
                        <a:lnSpc>
                          <a:spcPts val="1390"/>
                        </a:lnSpc>
                        <a:buAutoNum type="arabicParenR"/>
                        <a:tabLst>
                          <a:tab pos="1080770" algn="l"/>
                          <a:tab pos="1081405" algn="l"/>
                        </a:tabLst>
                      </a:pPr>
                      <a:r>
                        <a:rPr lang="pt-BR" sz="1100" spc="-5" dirty="0">
                          <a:latin typeface="Times New Roman"/>
                          <a:cs typeface="Times New Roman"/>
                        </a:rPr>
                        <a:t>Febre</a:t>
                      </a:r>
                      <a:r>
                        <a:rPr lang="pt-BR"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&gt;</a:t>
                      </a:r>
                      <a:r>
                        <a:rPr lang="pt-BR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>
                          <a:latin typeface="Times New Roman"/>
                          <a:cs typeface="Times New Roman"/>
                        </a:rPr>
                        <a:t>37,8oC</a:t>
                      </a:r>
                    </a:p>
                  </a:txBody>
                  <a:tcPr marL="0" marR="0" marT="572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2334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1519238" algn="l"/>
                        </a:tabLst>
                      </a:pPr>
                      <a:r>
                        <a:rPr lang="pt-PT" sz="1100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               20</a:t>
                      </a:r>
                    </a:p>
                  </a:txBody>
                  <a:tcPr marL="0" marR="0" marT="572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pt-PT"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846">
                <a:tc>
                  <a:txBody>
                    <a:bodyPr/>
                    <a:lstStyle/>
                    <a:p>
                      <a:pPr marL="227965" algn="ctr">
                        <a:lnSpc>
                          <a:spcPts val="1415"/>
                        </a:lnSpc>
                        <a:spcBef>
                          <a:spcPts val="10"/>
                        </a:spcBef>
                      </a:pP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ss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pt-BR" sz="1100" spc="-6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bdominal</a:t>
                      </a:r>
                    </a:p>
                    <a:p>
                      <a:pPr marL="570865" marR="334645" algn="ctr">
                        <a:lnSpc>
                          <a:spcPts val="1390"/>
                        </a:lnSpc>
                        <a:spcBef>
                          <a:spcPts val="60"/>
                        </a:spcBef>
                      </a:pPr>
                      <a:r>
                        <a:rPr lang="pt-BR" sz="1100">
                          <a:latin typeface="Times New Roman"/>
                          <a:cs typeface="Times New Roman"/>
                        </a:rPr>
                        <a:t>(0-</a:t>
                      </a: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 ausente;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 2- </a:t>
                      </a: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questionável;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 5- </a:t>
                      </a:r>
                      <a:r>
                        <a:rPr lang="pt-BR" sz="1100" spc="-28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definida)</a:t>
                      </a:r>
                    </a:p>
                  </a:txBody>
                  <a:tcPr marL="0" marR="0" marT="1143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R="13233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pt-PT" sz="1100" dirty="0">
                          <a:latin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0" marR="0" marT="1143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pt-PT"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755">
                <a:tc>
                  <a:txBody>
                    <a:bodyPr/>
                    <a:lstStyle/>
                    <a:p>
                      <a:pPr algn="ctr">
                        <a:lnSpc>
                          <a:spcPts val="1420"/>
                        </a:lnSpc>
                      </a:pP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Hematócrito</a:t>
                      </a:r>
                      <a:endParaRPr lang="pt-BR"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430"/>
                        </a:lnSpc>
                      </a:pP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(Homens: 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47- </a:t>
                      </a: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Ht%;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Mulheres: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 42 – </a:t>
                      </a: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Ht%)</a:t>
                      </a:r>
                      <a:endParaRPr lang="pt-BR"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30"/>
                        </a:lnSpc>
                      </a:pPr>
                      <a:r>
                        <a:rPr lang="pt-PT" sz="1100" dirty="0">
                          <a:latin typeface="Times New Roman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pt-PT"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74233">
                <a:tc>
                  <a:txBody>
                    <a:bodyPr/>
                    <a:lstStyle/>
                    <a:p>
                      <a:pPr marL="309245" marR="302260" algn="ctr">
                        <a:lnSpc>
                          <a:spcPts val="1420"/>
                        </a:lnSpc>
                        <a:spcBef>
                          <a:spcPts val="55"/>
                        </a:spcBef>
                      </a:pP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Percentual 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acima ou abaixo do </a:t>
                      </a: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peso </a:t>
                      </a:r>
                      <a:r>
                        <a:rPr lang="pt-BR" sz="1100" spc="-28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corporal</a:t>
                      </a: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habitual</a:t>
                      </a:r>
                    </a:p>
                    <a:p>
                      <a:pPr algn="ctr">
                        <a:lnSpc>
                          <a:spcPts val="1345"/>
                        </a:lnSpc>
                      </a:pPr>
                      <a:r>
                        <a:rPr lang="pt-BR" sz="110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pt-BR" sz="11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menos</a:t>
                      </a:r>
                      <a:r>
                        <a:rPr lang="pt-BR" sz="11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(peso/peso</a:t>
                      </a:r>
                      <a:r>
                        <a:rPr lang="pt-BR" sz="11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habitual)</a:t>
                      </a:r>
                      <a:r>
                        <a:rPr lang="pt-BR" sz="11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pt-BR" sz="11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100</a:t>
                      </a:r>
                    </a:p>
                    <a:p>
                      <a:pPr marL="149860" marR="142240" algn="ctr">
                        <a:lnSpc>
                          <a:spcPts val="1420"/>
                        </a:lnSpc>
                        <a:spcBef>
                          <a:spcPts val="110"/>
                        </a:spcBef>
                      </a:pP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(Resultado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 deve</a:t>
                      </a:r>
                      <a:r>
                        <a:rPr lang="pt-BR" sz="11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ser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somado</a:t>
                      </a:r>
                      <a:r>
                        <a:rPr lang="pt-BR" sz="11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ou </a:t>
                      </a: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subtraído </a:t>
                      </a:r>
                      <a:r>
                        <a:rPr lang="pt-BR" sz="1100" spc="-28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do</a:t>
                      </a: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 restante</a:t>
                      </a:r>
                      <a:r>
                        <a:rPr lang="pt-BR" sz="1100">
                          <a:latin typeface="Times New Roman"/>
                          <a:cs typeface="Times New Roman"/>
                        </a:rPr>
                        <a:t> conforme</a:t>
                      </a:r>
                      <a:r>
                        <a:rPr lang="pt-BR" sz="1100" spc="-5">
                          <a:latin typeface="Times New Roman"/>
                          <a:cs typeface="Times New Roman"/>
                        </a:rPr>
                        <a:t> sina)</a:t>
                      </a:r>
                      <a:endParaRPr lang="pt-BR" sz="1100">
                        <a:latin typeface="Times New Roman"/>
                        <a:cs typeface="Times New Roman"/>
                      </a:endParaRPr>
                    </a:p>
                  </a:txBody>
                  <a:tcPr marL="0" marR="0" marT="6289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35"/>
                        </a:lnSpc>
                      </a:pPr>
                      <a:r>
                        <a:rPr lang="pt-PT" sz="1100" dirty="0">
                          <a:latin typeface="Times New Roman"/>
                          <a:cs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pt-PT"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6D58954F-C5AC-4BE0-811D-8DFE18E3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C359E835-CE77-4DCC-8EC3-1924094D3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9" descr="Close de pacotes de comprimidos fechados">
            <a:extLst>
              <a:ext uri="{FF2B5EF4-FFF2-40B4-BE49-F238E27FC236}">
                <a16:creationId xmlns:a16="http://schemas.microsoft.com/office/drawing/2014/main" id="{045B2592-08A2-BAED-8B53-8621F6752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85" r="27633"/>
          <a:stretch/>
        </p:blipFill>
        <p:spPr>
          <a:xfrm>
            <a:off x="8157374" y="10"/>
            <a:ext cx="4034626" cy="6857990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B03B59B5-123A-4DC5-87BD-6D3E22FA6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14325" marR="5080" indent="-302260"/>
            <a:r>
              <a:rPr lang="en-US" sz="3600">
                <a:solidFill>
                  <a:schemeClr val="tx1"/>
                </a:solidFill>
                <a:latin typeface="+mj-lt"/>
                <a:cs typeface="+mj-cs"/>
              </a:rPr>
              <a:t>Doença de crohn – ÍNDICE DE ATIVIDADE - cdai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13774" y="2367092"/>
            <a:ext cx="6672887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600" indent="-228600" defTabSz="914400">
              <a:lnSpc>
                <a:spcPct val="12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cap="all" spc="-15"/>
              <a:t>Atividade</a:t>
            </a:r>
            <a:r>
              <a:rPr lang="en-US" cap="all" spc="-25"/>
              <a:t> </a:t>
            </a:r>
            <a:r>
              <a:rPr lang="en-US" cap="all" spc="-5"/>
              <a:t>de</a:t>
            </a:r>
            <a:r>
              <a:rPr lang="en-US" cap="all" spc="-15"/>
              <a:t> </a:t>
            </a:r>
            <a:r>
              <a:rPr lang="en-US" cap="all" spc="-10"/>
              <a:t>Crohn</a:t>
            </a:r>
            <a:r>
              <a:rPr lang="en-US" cap="all" spc="-15"/>
              <a:t> </a:t>
            </a:r>
            <a:r>
              <a:rPr lang="en-US" cap="all"/>
              <a:t>–</a:t>
            </a:r>
            <a:r>
              <a:rPr lang="en-US" cap="all" spc="-5"/>
              <a:t> </a:t>
            </a:r>
            <a:r>
              <a:rPr lang="en-US" cap="all" spc="-10"/>
              <a:t>CDAI</a:t>
            </a:r>
            <a:r>
              <a:rPr lang="en-US" cap="all" spc="-20"/>
              <a:t> </a:t>
            </a:r>
            <a:r>
              <a:rPr lang="en-US" cap="all"/>
              <a:t>&gt;</a:t>
            </a:r>
            <a:r>
              <a:rPr lang="en-US" cap="all" spc="-10"/>
              <a:t> </a:t>
            </a:r>
            <a:r>
              <a:rPr lang="en-US" cap="all"/>
              <a:t>220</a:t>
            </a:r>
          </a:p>
          <a:p>
            <a:pPr marL="355600" indent="-228600" defTabSz="9144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cap="all" spc="-10"/>
              <a:t>Remissão</a:t>
            </a:r>
            <a:r>
              <a:rPr lang="en-US" cap="all" spc="-25"/>
              <a:t> </a:t>
            </a:r>
            <a:r>
              <a:rPr lang="en-US" cap="all"/>
              <a:t>–</a:t>
            </a:r>
            <a:r>
              <a:rPr lang="en-US" cap="all" spc="-15"/>
              <a:t> </a:t>
            </a:r>
            <a:r>
              <a:rPr lang="en-US" cap="all" spc="-10"/>
              <a:t>CDAI</a:t>
            </a:r>
            <a:r>
              <a:rPr lang="en-US" cap="all" spc="-30"/>
              <a:t> </a:t>
            </a:r>
            <a:r>
              <a:rPr lang="en-US" cap="all"/>
              <a:t>&lt;</a:t>
            </a:r>
            <a:r>
              <a:rPr lang="en-US" cap="all" spc="-15"/>
              <a:t> </a:t>
            </a:r>
            <a:r>
              <a:rPr lang="en-US" cap="all"/>
              <a:t>150</a:t>
            </a:r>
          </a:p>
          <a:p>
            <a:pPr marL="355600" indent="-228600" defTabSz="9144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cap="all" spc="-20"/>
              <a:t>Resposta </a:t>
            </a:r>
            <a:r>
              <a:rPr lang="en-US" cap="all"/>
              <a:t>–</a:t>
            </a:r>
            <a:r>
              <a:rPr lang="en-US" cap="all" spc="-10"/>
              <a:t> </a:t>
            </a:r>
            <a:r>
              <a:rPr lang="en-US" cap="all" spc="-5"/>
              <a:t>queda</a:t>
            </a:r>
            <a:r>
              <a:rPr lang="en-US" cap="all" spc="-20"/>
              <a:t> </a:t>
            </a:r>
            <a:r>
              <a:rPr lang="en-US" cap="all" spc="-10"/>
              <a:t>CDAI</a:t>
            </a:r>
            <a:r>
              <a:rPr lang="en-US" cap="all" spc="-20"/>
              <a:t> </a:t>
            </a:r>
            <a:r>
              <a:rPr lang="en-US" cap="all" spc="-5"/>
              <a:t>de</a:t>
            </a:r>
            <a:r>
              <a:rPr lang="en-US" cap="all" spc="-30"/>
              <a:t> </a:t>
            </a:r>
            <a:r>
              <a:rPr lang="en-US" cap="all"/>
              <a:t>100</a:t>
            </a:r>
            <a:r>
              <a:rPr lang="en-US" cap="all" spc="-10"/>
              <a:t> pontos</a:t>
            </a:r>
            <a:endParaRPr lang="en-US" cap="all"/>
          </a:p>
          <a:p>
            <a:pPr marL="355600" indent="-228600" defTabSz="9144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cap="all" spc="-20"/>
              <a:t>Recaída:</a:t>
            </a:r>
            <a:endParaRPr lang="en-US" cap="all"/>
          </a:p>
          <a:p>
            <a:pPr marL="355600" indent="-228600" defTabSz="9144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cap="all" spc="-10"/>
              <a:t>CDAI&gt;</a:t>
            </a:r>
            <a:r>
              <a:rPr lang="en-US" cap="all" spc="-15"/>
              <a:t> </a:t>
            </a:r>
            <a:r>
              <a:rPr lang="en-US" cap="all"/>
              <a:t>150,</a:t>
            </a:r>
            <a:r>
              <a:rPr lang="en-US" cap="all" spc="-15"/>
              <a:t> </a:t>
            </a:r>
            <a:r>
              <a:rPr lang="en-US" cap="all" spc="-10"/>
              <a:t>com </a:t>
            </a:r>
            <a:r>
              <a:rPr lang="en-US" cap="all" spc="-15"/>
              <a:t>aumento</a:t>
            </a:r>
            <a:r>
              <a:rPr lang="en-US" cap="all" spc="-10"/>
              <a:t> </a:t>
            </a:r>
            <a:r>
              <a:rPr lang="en-US" cap="all" spc="-5"/>
              <a:t>do</a:t>
            </a:r>
            <a:r>
              <a:rPr lang="en-US" cap="all" spc="-15"/>
              <a:t> </a:t>
            </a:r>
            <a:r>
              <a:rPr lang="en-US" cap="all" spc="-10"/>
              <a:t>CDAI&gt; </a:t>
            </a:r>
            <a:r>
              <a:rPr lang="en-US" cap="all"/>
              <a:t>70</a:t>
            </a:r>
          </a:p>
          <a:p>
            <a:pPr indent="-228600" defTabSz="914400">
              <a:lnSpc>
                <a:spcPct val="120000"/>
              </a:lnSpc>
              <a:spcBef>
                <a:spcPts val="6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cap="all"/>
          </a:p>
          <a:p>
            <a:pPr marL="355600" indent="-228600" defTabSz="9144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cap="all" spc="-10"/>
              <a:t>Crohn</a:t>
            </a:r>
            <a:r>
              <a:rPr lang="en-US" cap="all" spc="-25"/>
              <a:t> </a:t>
            </a:r>
            <a:r>
              <a:rPr lang="en-US" cap="all" spc="-15"/>
              <a:t>Leve</a:t>
            </a:r>
            <a:r>
              <a:rPr lang="en-US" cap="all" spc="-20"/>
              <a:t> </a:t>
            </a:r>
            <a:r>
              <a:rPr lang="en-US" cap="all"/>
              <a:t>-</a:t>
            </a:r>
            <a:r>
              <a:rPr lang="en-US" cap="all" spc="-25"/>
              <a:t> </a:t>
            </a:r>
            <a:r>
              <a:rPr lang="en-US" cap="all" spc="-10"/>
              <a:t>CDAI</a:t>
            </a:r>
            <a:r>
              <a:rPr lang="en-US" cap="all" spc="-20"/>
              <a:t> </a:t>
            </a:r>
            <a:r>
              <a:rPr lang="en-US" cap="all" spc="-5"/>
              <a:t>:150-220</a:t>
            </a:r>
            <a:endParaRPr lang="en-US" cap="all"/>
          </a:p>
          <a:p>
            <a:pPr marL="355600" indent="-228600" defTabSz="9144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cap="all" spc="-10"/>
              <a:t>Crohn</a:t>
            </a:r>
            <a:r>
              <a:rPr lang="en-US" cap="all" spc="-25"/>
              <a:t> </a:t>
            </a:r>
            <a:r>
              <a:rPr lang="en-US" cap="all" spc="-10"/>
              <a:t>Moderado</a:t>
            </a:r>
            <a:r>
              <a:rPr lang="en-US" cap="all" spc="-5"/>
              <a:t> </a:t>
            </a:r>
            <a:r>
              <a:rPr lang="en-US" cap="all"/>
              <a:t>-</a:t>
            </a:r>
            <a:r>
              <a:rPr lang="en-US" cap="all" spc="-25"/>
              <a:t> </a:t>
            </a:r>
            <a:r>
              <a:rPr lang="en-US" cap="all" spc="-10"/>
              <a:t>CDAI:</a:t>
            </a:r>
            <a:r>
              <a:rPr lang="en-US" cap="all" spc="-20"/>
              <a:t> </a:t>
            </a:r>
            <a:r>
              <a:rPr lang="en-US" cap="all"/>
              <a:t>220</a:t>
            </a:r>
            <a:r>
              <a:rPr lang="en-US" cap="all" spc="-15"/>
              <a:t> </a:t>
            </a:r>
            <a:r>
              <a:rPr lang="en-US" cap="all"/>
              <a:t>–</a:t>
            </a:r>
            <a:r>
              <a:rPr lang="en-US" cap="all" spc="-15"/>
              <a:t> </a:t>
            </a:r>
            <a:r>
              <a:rPr lang="en-US" cap="all"/>
              <a:t>450</a:t>
            </a:r>
          </a:p>
          <a:p>
            <a:pPr marL="355600" indent="-228600" defTabSz="9144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cap="all" spc="-10"/>
              <a:t>Crohn</a:t>
            </a:r>
            <a:r>
              <a:rPr lang="en-US" cap="all" spc="-25"/>
              <a:t> </a:t>
            </a:r>
            <a:r>
              <a:rPr lang="en-US" cap="all" spc="-30"/>
              <a:t>Grave</a:t>
            </a:r>
            <a:r>
              <a:rPr lang="en-US" cap="all" spc="-25"/>
              <a:t> </a:t>
            </a:r>
            <a:r>
              <a:rPr lang="en-US" cap="all"/>
              <a:t>–</a:t>
            </a:r>
            <a:r>
              <a:rPr lang="en-US" cap="all" spc="-15"/>
              <a:t> </a:t>
            </a:r>
            <a:r>
              <a:rPr lang="en-US" cap="all" spc="-10"/>
              <a:t>CDAI</a:t>
            </a:r>
            <a:r>
              <a:rPr lang="en-US" cap="all" spc="-25"/>
              <a:t> </a:t>
            </a:r>
            <a:r>
              <a:rPr lang="en-US" cap="all"/>
              <a:t>&gt;</a:t>
            </a:r>
            <a:r>
              <a:rPr lang="en-US" cap="all" spc="-15"/>
              <a:t> </a:t>
            </a:r>
            <a:r>
              <a:rPr lang="en-US" cap="all"/>
              <a:t>450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05598" y="585912"/>
            <a:ext cx="7050405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-20" dirty="0">
                <a:solidFill>
                  <a:schemeClr val="tx1"/>
                </a:solidFill>
              </a:rPr>
              <a:t>RCUI X CROHN </a:t>
            </a:r>
            <a:endParaRPr spc="-20" dirty="0">
              <a:solidFill>
                <a:schemeClr val="tx1"/>
              </a:solidFill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289713"/>
              </p:ext>
            </p:extLst>
          </p:nvPr>
        </p:nvGraphicFramePr>
        <p:xfrm>
          <a:off x="2107096" y="1789043"/>
          <a:ext cx="8087378" cy="4297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43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3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4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Crohn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RCU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4087">
                <a:tc>
                  <a:txBody>
                    <a:bodyPr/>
                    <a:lstStyle/>
                    <a:p>
                      <a:pPr marL="91440" marR="561975">
                        <a:lnSpc>
                          <a:spcPts val="2090"/>
                        </a:lnSpc>
                        <a:spcBef>
                          <a:spcPts val="484"/>
                        </a:spcBef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Qualquer</a:t>
                      </a:r>
                      <a:r>
                        <a:rPr sz="18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segmento</a:t>
                      </a:r>
                      <a:r>
                        <a:rPr sz="18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TGI:</a:t>
                      </a:r>
                      <a:r>
                        <a:rPr sz="18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lesões </a:t>
                      </a:r>
                      <a:r>
                        <a:rPr sz="1800" b="1" spc="-48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descontínuas</a:t>
                      </a:r>
                      <a:r>
                        <a:rPr sz="18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heterogêneas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411480">
                        <a:lnSpc>
                          <a:spcPts val="2090"/>
                        </a:lnSpc>
                        <a:spcBef>
                          <a:spcPts val="484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Lesões contínuas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homogêneas </a:t>
                      </a:r>
                      <a:r>
                        <a:rPr sz="1800" b="1" spc="-4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iniciando-se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em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reto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860">
                <a:tc>
                  <a:txBody>
                    <a:bodyPr/>
                    <a:lstStyle/>
                    <a:p>
                      <a:pPr marL="91440" marR="652145">
                        <a:lnSpc>
                          <a:spcPts val="2110"/>
                        </a:lnSpc>
                        <a:spcBef>
                          <a:spcPts val="470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Comprometimento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de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todas as </a:t>
                      </a:r>
                      <a:r>
                        <a:rPr sz="1800" b="1" spc="-4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camadas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524510">
                        <a:lnSpc>
                          <a:spcPts val="2110"/>
                        </a:lnSpc>
                        <a:spcBef>
                          <a:spcPts val="470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Comprometimento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de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mucosa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1800" b="1" spc="-4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submucosa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43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Fístulas,</a:t>
                      </a:r>
                      <a:r>
                        <a:rPr sz="18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estenoses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Diarréia,</a:t>
                      </a:r>
                      <a:r>
                        <a:rPr sz="18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sangramento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4087">
                <a:tc>
                  <a:txBody>
                    <a:bodyPr/>
                    <a:lstStyle/>
                    <a:p>
                      <a:pPr marL="91440" marR="296545">
                        <a:lnSpc>
                          <a:spcPts val="2110"/>
                        </a:lnSpc>
                        <a:spcBef>
                          <a:spcPts val="470"/>
                        </a:spcBef>
                      </a:pPr>
                      <a:r>
                        <a:rPr sz="1800" b="1" spc="-15" dirty="0">
                          <a:latin typeface="Arial"/>
                          <a:cs typeface="Arial"/>
                        </a:rPr>
                        <a:t>Tratamento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cirúrgico conservador </a:t>
                      </a:r>
                      <a:r>
                        <a:rPr sz="1800" b="1" spc="-4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 err="1">
                          <a:latin typeface="Arial"/>
                          <a:cs typeface="Arial"/>
                        </a:rPr>
                        <a:t>complicações</a:t>
                      </a:r>
                      <a:r>
                        <a:rPr lang="pt-BR" sz="1800" b="1" spc="-5" dirty="0">
                          <a:latin typeface="Arial"/>
                          <a:cs typeface="Arial"/>
                        </a:rPr>
                        <a:t>?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800" b="1" spc="-5" dirty="0" err="1">
                          <a:solidFill>
                            <a:srgbClr val="FF9900"/>
                          </a:solidFill>
                          <a:latin typeface="Arial"/>
                          <a:cs typeface="Arial"/>
                        </a:rPr>
                        <a:t>Curável</a:t>
                      </a:r>
                      <a:r>
                        <a:rPr sz="1800" b="1" spc="-15" dirty="0">
                          <a:solidFill>
                            <a:srgbClr val="FF99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 err="1">
                          <a:solidFill>
                            <a:srgbClr val="FF9900"/>
                          </a:solidFill>
                          <a:latin typeface="Arial"/>
                          <a:cs typeface="Arial"/>
                        </a:rPr>
                        <a:t>cirurgicamente</a:t>
                      </a:r>
                      <a:r>
                        <a:rPr lang="pt-BR" sz="1800" b="1" spc="-5" dirty="0">
                          <a:solidFill>
                            <a:srgbClr val="FF9900"/>
                          </a:solidFill>
                          <a:latin typeface="Arial"/>
                          <a:cs typeface="Arial"/>
                        </a:rPr>
                        <a:t>???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25217" y="820352"/>
            <a:ext cx="8806843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 err="1">
                <a:solidFill>
                  <a:schemeClr val="tx1"/>
                </a:solidFill>
              </a:rPr>
              <a:t>Doença</a:t>
            </a:r>
            <a:r>
              <a:rPr spc="-5" dirty="0">
                <a:solidFill>
                  <a:schemeClr val="tx1"/>
                </a:solidFill>
              </a:rPr>
              <a:t> </a:t>
            </a:r>
            <a:r>
              <a:rPr lang="pt-BR" spc="-15" dirty="0">
                <a:solidFill>
                  <a:schemeClr val="tx1"/>
                </a:solidFill>
              </a:rPr>
              <a:t>DE CROHN</a:t>
            </a:r>
            <a:endParaRPr spc="-20" dirty="0">
              <a:solidFill>
                <a:schemeClr val="tx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14097" y="2477692"/>
            <a:ext cx="5046980" cy="237565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spcBef>
                <a:spcPts val="86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libri"/>
                <a:cs typeface="Calibri"/>
              </a:rPr>
              <a:t>Diagnóstico</a:t>
            </a:r>
            <a:endParaRPr sz="3200" dirty="0">
              <a:latin typeface="Calibri"/>
              <a:cs typeface="Calibri"/>
            </a:endParaRPr>
          </a:p>
          <a:p>
            <a:pPr marL="744855" lvl="1" indent="-732790">
              <a:spcBef>
                <a:spcPts val="745"/>
              </a:spcBef>
              <a:buAutoNum type="arabicParenR"/>
              <a:tabLst>
                <a:tab pos="745490" algn="l"/>
              </a:tabLst>
            </a:pPr>
            <a:r>
              <a:rPr sz="3200" spc="-15" dirty="0" err="1">
                <a:latin typeface="Calibri"/>
                <a:cs typeface="Calibri"/>
              </a:rPr>
              <a:t>Exames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Laboratoriais</a:t>
            </a:r>
            <a:endParaRPr sz="3200" dirty="0">
              <a:latin typeface="Calibri"/>
              <a:cs typeface="Calibri"/>
            </a:endParaRPr>
          </a:p>
          <a:p>
            <a:pPr marL="744855" lvl="1" indent="-732790">
              <a:spcBef>
                <a:spcPts val="765"/>
              </a:spcBef>
              <a:buAutoNum type="arabicParenR"/>
              <a:tabLst>
                <a:tab pos="745490" algn="l"/>
              </a:tabLst>
            </a:pPr>
            <a:r>
              <a:rPr sz="3200" spc="-15" dirty="0">
                <a:latin typeface="Calibri"/>
                <a:cs typeface="Calibri"/>
              </a:rPr>
              <a:t>Exames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Endoscópicos</a:t>
            </a:r>
            <a:endParaRPr sz="3200" dirty="0">
              <a:latin typeface="Calibri"/>
              <a:cs typeface="Calibri"/>
            </a:endParaRPr>
          </a:p>
          <a:p>
            <a:pPr marL="744220" lvl="1" indent="-732155">
              <a:spcBef>
                <a:spcPts val="770"/>
              </a:spcBef>
              <a:buAutoNum type="arabicParenR"/>
              <a:tabLst>
                <a:tab pos="744855" algn="l"/>
              </a:tabLst>
            </a:pPr>
            <a:r>
              <a:rPr sz="3200" spc="-10" dirty="0">
                <a:latin typeface="Calibri"/>
                <a:cs typeface="Calibri"/>
              </a:rPr>
              <a:t>Exames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Radiológicos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EF6B3E-9FA9-9FDF-D6ED-F659DE7B0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626" y="3429000"/>
            <a:ext cx="3803374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1B3BC-2D20-C08D-FE92-BCDB0068B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/>
              <a:t> </a:t>
            </a:r>
            <a:r>
              <a:rPr lang="pt-BR" b="1" dirty="0"/>
              <a:t>DOENÇA DE CROHN-</a:t>
            </a:r>
            <a:br>
              <a:rPr lang="pt-BR" b="1" dirty="0"/>
            </a:br>
            <a:r>
              <a:rPr lang="pt-BR" sz="3600" b="1" dirty="0"/>
              <a:t>exames laboratoriais </a:t>
            </a:r>
            <a:endParaRPr lang="pt-BR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4B0B0-D94A-499D-104C-1ED249CAAB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81342"/>
            <a:ext cx="10363826" cy="4158141"/>
          </a:xfrm>
        </p:spPr>
        <p:txBody>
          <a:bodyPr/>
          <a:lstStyle/>
          <a:p>
            <a:pPr algn="just" eaLnBrk="1" hangingPunct="1">
              <a:buFontTx/>
              <a:buChar char="-"/>
              <a:defRPr/>
            </a:pPr>
            <a:endParaRPr lang="pt-BR" sz="2000" cap="none" dirty="0"/>
          </a:p>
          <a:p>
            <a:pPr algn="just" eaLnBrk="1" hangingPunct="1">
              <a:buFontTx/>
              <a:buChar char="-"/>
              <a:defRPr/>
            </a:pPr>
            <a:r>
              <a:rPr lang="pt-BR" sz="2800" cap="none" dirty="0"/>
              <a:t>Hemograma, VHS, PCR, proteínas totais e frações, ASCA  </a:t>
            </a:r>
          </a:p>
          <a:p>
            <a:pPr algn="just" eaLnBrk="1" hangingPunct="1">
              <a:buFontTx/>
              <a:buChar char="-"/>
              <a:defRPr/>
            </a:pPr>
            <a:r>
              <a:rPr lang="pt-BR" sz="2800" cap="none" dirty="0" err="1"/>
              <a:t>Tgo</a:t>
            </a:r>
            <a:r>
              <a:rPr lang="pt-BR" sz="2800" cap="none" dirty="0"/>
              <a:t>, </a:t>
            </a:r>
            <a:r>
              <a:rPr lang="pt-BR" sz="2800" cap="none" dirty="0" err="1"/>
              <a:t>tgp</a:t>
            </a:r>
            <a:r>
              <a:rPr lang="pt-BR" sz="2800" cap="none" dirty="0"/>
              <a:t>, </a:t>
            </a:r>
            <a:r>
              <a:rPr lang="pt-BR" sz="2800" cap="none" dirty="0" err="1"/>
              <a:t>gama-gt</a:t>
            </a:r>
            <a:r>
              <a:rPr lang="pt-BR" sz="2800" cap="none" dirty="0"/>
              <a:t> e fosfatase alcalina.</a:t>
            </a:r>
          </a:p>
          <a:p>
            <a:pPr algn="just" eaLnBrk="1" hangingPunct="1">
              <a:buFontTx/>
              <a:buChar char="-"/>
              <a:defRPr/>
            </a:pPr>
            <a:r>
              <a:rPr lang="pt-BR" sz="2800" b="1" cap="none" dirty="0" err="1"/>
              <a:t>Calprotectina</a:t>
            </a:r>
            <a:r>
              <a:rPr lang="pt-BR" sz="2800" b="1" cap="none" dirty="0"/>
              <a:t> fecal (atividade de doença) somente produção intestinal de neutrófilos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7465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BE0D18DC-1215-45CC-B2A5-AF05C5769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D0BE370-514A-431B-AA6D-C69E5C4CF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5867BFA-65CF-1CBC-672D-B1490984E5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92" b="-3"/>
          <a:stretch/>
        </p:blipFill>
        <p:spPr>
          <a:xfrm>
            <a:off x="1" y="10"/>
            <a:ext cx="3700129" cy="3428987"/>
          </a:xfrm>
          <a:prstGeom prst="rect">
            <a:avLst/>
          </a:prstGeom>
        </p:spPr>
      </p:pic>
      <p:sp>
        <p:nvSpPr>
          <p:cNvPr id="25" name="Rectangle 14">
            <a:extLst>
              <a:ext uri="{FF2B5EF4-FFF2-40B4-BE49-F238E27FC236}">
                <a16:creationId xmlns:a16="http://schemas.microsoft.com/office/drawing/2014/main" id="{A86496BD-A67F-43CB-BD00-8A3884A44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8431" y="-3"/>
            <a:ext cx="82296" cy="341985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B144BB-D773-3D45-9951-31F5F5B807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36" r="13527" b="1"/>
          <a:stretch/>
        </p:blipFill>
        <p:spPr>
          <a:xfrm>
            <a:off x="3784345" y="10"/>
            <a:ext cx="3700129" cy="342898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B7BB9BF-45AA-A190-E036-E84E8643C9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974" r="1" b="1"/>
          <a:stretch/>
        </p:blipFill>
        <p:spPr>
          <a:xfrm>
            <a:off x="1" y="3428998"/>
            <a:ext cx="7479157" cy="3429001"/>
          </a:xfrm>
          <a:prstGeom prst="rect">
            <a:avLst/>
          </a:prstGeom>
        </p:spPr>
      </p:pic>
      <p:cxnSp>
        <p:nvCxnSpPr>
          <p:cNvPr id="26" name="Straight Connector 16">
            <a:extLst>
              <a:ext uri="{FF2B5EF4-FFF2-40B4-BE49-F238E27FC236}">
                <a16:creationId xmlns:a16="http://schemas.microsoft.com/office/drawing/2014/main" id="{F343BB32-6462-4A26-9015-20B82F3F3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87" y="3429000"/>
            <a:ext cx="7421138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8">
            <a:extLst>
              <a:ext uri="{FF2B5EF4-FFF2-40B4-BE49-F238E27FC236}">
                <a16:creationId xmlns:a16="http://schemas.microsoft.com/office/drawing/2014/main" id="{F6644F73-E065-4D6B-9C98-74283A13E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0">
            <a:extLst>
              <a:ext uri="{FF2B5EF4-FFF2-40B4-BE49-F238E27FC236}">
                <a16:creationId xmlns:a16="http://schemas.microsoft.com/office/drawing/2014/main" id="{CB2B17E1-DFCD-4309-9E2A-E8B535BE9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783D9E5-E200-A81C-B267-3D5DB944A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652" y="183630"/>
            <a:ext cx="3785707" cy="1573863"/>
          </a:xfrm>
        </p:spPr>
        <p:txBody>
          <a:bodyPr>
            <a:normAutofit/>
          </a:bodyPr>
          <a:lstStyle/>
          <a:p>
            <a:pPr algn="l"/>
            <a:r>
              <a:rPr lang="pt-BR" sz="2800" b="1" dirty="0"/>
              <a:t>DOENÇA DE CROHN-</a:t>
            </a:r>
            <a:br>
              <a:rPr lang="pt-BR" sz="2800" b="1" dirty="0"/>
            </a:br>
            <a:r>
              <a:rPr lang="pt-BR" sz="2800" b="1" dirty="0"/>
              <a:t> exames DE IMAGEM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46B719-FC32-1F72-3317-483DC68094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32665" y="1813502"/>
            <a:ext cx="3352128" cy="3881309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buNone/>
              <a:defRPr/>
            </a:pPr>
            <a:endParaRPr lang="pt-BR" sz="1600" dirty="0"/>
          </a:p>
          <a:p>
            <a:pPr marL="0" indent="0" eaLnBrk="1" hangingPunct="1">
              <a:buNone/>
              <a:defRPr/>
            </a:pPr>
            <a:r>
              <a:rPr lang="pt-BR" sz="2400" dirty="0"/>
              <a:t>Exames de imagem </a:t>
            </a:r>
          </a:p>
          <a:p>
            <a:pPr>
              <a:defRPr/>
            </a:pPr>
            <a:r>
              <a:rPr lang="pt-BR" sz="2400" dirty="0" err="1"/>
              <a:t>Rx</a:t>
            </a:r>
            <a:r>
              <a:rPr lang="pt-BR" sz="2400" dirty="0"/>
              <a:t> de </a:t>
            </a:r>
            <a:r>
              <a:rPr lang="pt-BR" sz="2400" dirty="0" err="1"/>
              <a:t>abdomen</a:t>
            </a:r>
            <a:r>
              <a:rPr lang="pt-BR" sz="2400" dirty="0"/>
              <a:t>, Us de </a:t>
            </a:r>
            <a:r>
              <a:rPr lang="pt-BR" sz="2400" dirty="0" err="1"/>
              <a:t>abdomen</a:t>
            </a:r>
            <a:r>
              <a:rPr lang="pt-BR" sz="2400" dirty="0"/>
              <a:t>, </a:t>
            </a:r>
          </a:p>
          <a:p>
            <a:pPr>
              <a:defRPr/>
            </a:pPr>
            <a:r>
              <a:rPr lang="pt-BR" sz="2400" dirty="0"/>
              <a:t>ENTEROTOMOGRAFIA E ENTERORRESSONÂNCIA</a:t>
            </a:r>
          </a:p>
          <a:p>
            <a:pPr>
              <a:defRPr/>
            </a:pPr>
            <a:r>
              <a:rPr lang="pt-BR" sz="2400" dirty="0"/>
              <a:t>COLONOSCOPIA.  </a:t>
            </a:r>
          </a:p>
          <a:p>
            <a:pPr>
              <a:defRPr/>
            </a:pPr>
            <a:r>
              <a:rPr lang="pt-BR" sz="2400" dirty="0"/>
              <a:t>ENTEROSCOPIA DE DUPLO BALÃO</a:t>
            </a:r>
          </a:p>
          <a:p>
            <a:pPr>
              <a:defRPr/>
            </a:pPr>
            <a:r>
              <a:rPr lang="pt-BR" sz="2400" dirty="0"/>
              <a:t>Capsula ENDOSCÓPICA </a:t>
            </a:r>
          </a:p>
          <a:p>
            <a:pPr>
              <a:defRPr/>
            </a:pPr>
            <a:endParaRPr lang="pt-BR" sz="1600" dirty="0"/>
          </a:p>
          <a:p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420658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3CD47-762A-B744-9CA0-EDA291DB8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12035"/>
            <a:ext cx="10364451" cy="1348767"/>
          </a:xfrm>
        </p:spPr>
        <p:txBody>
          <a:bodyPr>
            <a:normAutofit/>
          </a:bodyPr>
          <a:lstStyle/>
          <a:p>
            <a:r>
              <a:rPr lang="pt-BR" dirty="0"/>
              <a:t>DOENÇA DE CROHN</a:t>
            </a:r>
            <a:br>
              <a:rPr lang="pt-BR" dirty="0"/>
            </a:br>
            <a:r>
              <a:rPr lang="pt-BR" dirty="0"/>
              <a:t>COLONOSCOPIA </a:t>
            </a:r>
          </a:p>
        </p:txBody>
      </p:sp>
      <p:pic>
        <p:nvPicPr>
          <p:cNvPr id="4" name="Espaço Reservado para Conteúdo 3" descr="Doença de Crohn: sintomas, causas e tratamento | MD.Saúde">
            <a:extLst>
              <a:ext uri="{FF2B5EF4-FFF2-40B4-BE49-F238E27FC236}">
                <a16:creationId xmlns:a16="http://schemas.microsoft.com/office/drawing/2014/main" id="{6AF4C11D-6C05-D398-6689-81C0DE3DF89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2" y="1708938"/>
            <a:ext cx="2872183" cy="344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Imagem editada de rosto de pessoa&#10;&#10;Descrição gerada automaticamente com confiança baixa">
            <a:extLst>
              <a:ext uri="{FF2B5EF4-FFF2-40B4-BE49-F238E27FC236}">
                <a16:creationId xmlns:a16="http://schemas.microsoft.com/office/drawing/2014/main" id="{D423F4E5-B0BF-30BA-7716-D37DB77A7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922" y="3882887"/>
            <a:ext cx="3065869" cy="2356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520578C-C978-4AA7-AE3C-31DFB97AF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104" y="1560801"/>
            <a:ext cx="5364945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12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7772B-EF79-8791-63F1-9C919D2C8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130" b="1"/>
          <a:stretch/>
        </p:blipFill>
        <p:spPr>
          <a:xfrm>
            <a:off x="8860" y="10"/>
            <a:ext cx="692420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4DF9B5A-0469-8F9A-1785-1107CA562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1358901"/>
            <a:ext cx="3707844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Sintomas</a:t>
            </a:r>
            <a:r>
              <a:rPr lang="en-US" sz="4800" dirty="0"/>
              <a:t> extra-</a:t>
            </a:r>
            <a:r>
              <a:rPr lang="en-US" sz="4800" dirty="0" err="1"/>
              <a:t>intestinais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865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73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2800" dirty="0">
                <a:solidFill>
                  <a:srgbClr val="FFFF00"/>
                </a:solidFill>
              </a:rPr>
              <a:t>Manifestações </a:t>
            </a:r>
            <a:r>
              <a:rPr lang="pt-BR" sz="2800" dirty="0" err="1">
                <a:solidFill>
                  <a:srgbClr val="FFFF00"/>
                </a:solidFill>
              </a:rPr>
              <a:t>Extraintestinais</a:t>
            </a:r>
            <a:r>
              <a:rPr lang="pt-BR" sz="2800" dirty="0">
                <a:solidFill>
                  <a:srgbClr val="FFFF00"/>
                </a:solidFill>
              </a:rPr>
              <a:t> da DII</a:t>
            </a:r>
          </a:p>
        </p:txBody>
      </p:sp>
      <p:sp>
        <p:nvSpPr>
          <p:cNvPr id="5347333" name="Text Box 5"/>
          <p:cNvSpPr txBox="1">
            <a:spLocks noChangeArrowheads="1"/>
          </p:cNvSpPr>
          <p:nvPr/>
        </p:nvSpPr>
        <p:spPr bwMode="auto">
          <a:xfrm>
            <a:off x="2062164" y="1003301"/>
            <a:ext cx="8205787" cy="493533"/>
          </a:xfrm>
          <a:prstGeom prst="rect">
            <a:avLst/>
          </a:prstGeom>
          <a:solidFill>
            <a:schemeClr val="hlink"/>
          </a:solidFill>
          <a:ln w="9525" algn="ctr">
            <a:miter lim="800000"/>
            <a:headEnd/>
            <a:tailEnd/>
          </a:ln>
          <a:effectLst/>
          <a:scene3d>
            <a:camera prst="legacyObliqueBottomRight"/>
            <a:lightRig rig="legacyFlat3" dir="b"/>
          </a:scene3d>
          <a:sp3d extrusionH="290500" prstMaterial="legacyMatte">
            <a:bevelT w="13500" h="13500" prst="angle"/>
            <a:bevelB w="13500" h="13500" prst="angle"/>
            <a:extrusionClr>
              <a:srgbClr val="FFCCFF"/>
            </a:extrusionClr>
          </a:sp3d>
        </p:spPr>
        <p:txBody>
          <a:bodyPr bIns="46800"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Manifestações </a:t>
            </a:r>
            <a:r>
              <a:rPr lang="pt-BR" sz="2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Extraintestinais</a:t>
            </a:r>
            <a:r>
              <a:rPr lang="pt-BR" sz="2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da Doença são Comuns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2379664" y="4181475"/>
            <a:ext cx="242887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69863" indent="-169863"/>
            <a:r>
              <a:rPr lang="pt-BR">
                <a:solidFill>
                  <a:schemeClr val="tx2"/>
                </a:solidFill>
              </a:rPr>
              <a:t>Articulações</a:t>
            </a:r>
          </a:p>
          <a:p>
            <a:pPr marL="169863" indent="-169863">
              <a:buFontTx/>
              <a:buChar char="•"/>
            </a:pPr>
            <a:r>
              <a:rPr lang="pt-BR"/>
              <a:t>Artralgia </a:t>
            </a:r>
          </a:p>
          <a:p>
            <a:pPr marL="169863" indent="-169863">
              <a:buFontTx/>
              <a:buChar char="•"/>
            </a:pPr>
            <a:r>
              <a:rPr lang="pt-BR"/>
              <a:t>Artrite periférica</a:t>
            </a:r>
          </a:p>
          <a:p>
            <a:pPr marL="169863" indent="-169863">
              <a:buFontTx/>
              <a:buChar char="•"/>
            </a:pPr>
            <a:r>
              <a:rPr lang="pt-BR"/>
              <a:t>Espondilite anquilosante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5392738" y="4181475"/>
            <a:ext cx="22971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69863" indent="-169863"/>
            <a:r>
              <a:rPr lang="pt-BR">
                <a:solidFill>
                  <a:schemeClr val="tx2"/>
                </a:solidFill>
              </a:rPr>
              <a:t>Pele</a:t>
            </a:r>
          </a:p>
          <a:p>
            <a:pPr marL="169863" indent="-169863">
              <a:buFontTx/>
              <a:buChar char="•"/>
            </a:pPr>
            <a:r>
              <a:rPr lang="pt-BR"/>
              <a:t>Pioderma gangrenoso</a:t>
            </a:r>
          </a:p>
          <a:p>
            <a:pPr marL="169863" indent="-169863">
              <a:buFontTx/>
              <a:buChar char="•"/>
            </a:pPr>
            <a:r>
              <a:rPr lang="pt-BR"/>
              <a:t>Eritema nodoso</a:t>
            </a:r>
          </a:p>
          <a:p>
            <a:pPr marL="169863" indent="-169863">
              <a:buFontTx/>
              <a:buChar char="•"/>
            </a:pPr>
            <a:r>
              <a:rPr lang="pt-BR"/>
              <a:t>Psoríase</a:t>
            </a: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8239126" y="4181475"/>
            <a:ext cx="2365375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69863" indent="-169863"/>
            <a:r>
              <a:rPr lang="pt-BR">
                <a:solidFill>
                  <a:schemeClr val="tx2"/>
                </a:solidFill>
              </a:rPr>
              <a:t>Olhos</a:t>
            </a:r>
            <a:endParaRPr lang="pt-BR"/>
          </a:p>
          <a:p>
            <a:pPr marL="169863" indent="-169863">
              <a:buFontTx/>
              <a:buChar char="•"/>
            </a:pPr>
            <a:r>
              <a:rPr lang="pt-BR"/>
              <a:t>Esclerite (episclerite, esclerite nodular)</a:t>
            </a:r>
          </a:p>
          <a:p>
            <a:pPr marL="169863" indent="-169863">
              <a:buFontTx/>
              <a:buChar char="•"/>
            </a:pPr>
            <a:r>
              <a:rPr lang="pt-BR"/>
              <a:t>Irite</a:t>
            </a:r>
          </a:p>
          <a:p>
            <a:pPr marL="169863" indent="-169863">
              <a:buFontTx/>
              <a:buChar char="•"/>
            </a:pPr>
            <a:r>
              <a:rPr lang="pt-BR"/>
              <a:t>Uveíte</a:t>
            </a:r>
            <a:r>
              <a:rPr lang="en-US"/>
              <a:t> </a:t>
            </a:r>
          </a:p>
        </p:txBody>
      </p:sp>
      <p:pic>
        <p:nvPicPr>
          <p:cNvPr id="15367" name="Picture 10" descr="s8"/>
          <p:cNvPicPr>
            <a:picLocks noChangeAspect="1" noChangeArrowheads="1"/>
          </p:cNvPicPr>
          <p:nvPr/>
        </p:nvPicPr>
        <p:blipFill>
          <a:blip r:embed="rId3" cstate="print"/>
          <a:srcRect r="77606"/>
          <a:stretch>
            <a:fillRect/>
          </a:stretch>
        </p:blipFill>
        <p:spPr bwMode="auto">
          <a:xfrm>
            <a:off x="2279651" y="2200276"/>
            <a:ext cx="13874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1" descr="s8"/>
          <p:cNvPicPr>
            <a:picLocks noChangeAspect="1" noChangeArrowheads="1"/>
          </p:cNvPicPr>
          <p:nvPr/>
        </p:nvPicPr>
        <p:blipFill>
          <a:blip r:embed="rId4" cstate="print"/>
          <a:srcRect l="36003" r="39122"/>
          <a:stretch>
            <a:fillRect/>
          </a:stretch>
        </p:blipFill>
        <p:spPr bwMode="auto">
          <a:xfrm>
            <a:off x="5368925" y="2200276"/>
            <a:ext cx="1543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2" descr="s8"/>
          <p:cNvPicPr>
            <a:picLocks noChangeAspect="1" noChangeArrowheads="1"/>
          </p:cNvPicPr>
          <p:nvPr/>
        </p:nvPicPr>
        <p:blipFill>
          <a:blip r:embed="rId4" cstate="print"/>
          <a:srcRect l="77196"/>
          <a:stretch>
            <a:fillRect/>
          </a:stretch>
        </p:blipFill>
        <p:spPr bwMode="auto">
          <a:xfrm>
            <a:off x="8324851" y="2200276"/>
            <a:ext cx="141446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47342" name="Rectangle 14"/>
          <p:cNvSpPr>
            <a:spLocks noChangeArrowheads="1"/>
          </p:cNvSpPr>
          <p:nvPr/>
        </p:nvSpPr>
        <p:spPr bwMode="auto">
          <a:xfrm>
            <a:off x="2532064" y="5657851"/>
            <a:ext cx="145573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bIns="0">
            <a:spAutoFit/>
          </a:bodyPr>
          <a:lstStyle/>
          <a:p>
            <a:pPr>
              <a:defRPr/>
            </a:pPr>
            <a:r>
              <a:rPr lang="pt-BR" sz="2200">
                <a:solidFill>
                  <a:schemeClr val="tx2"/>
                </a:solidFill>
              </a:rPr>
              <a:t> 10 a 35%</a:t>
            </a:r>
          </a:p>
        </p:txBody>
      </p:sp>
      <p:sp>
        <p:nvSpPr>
          <p:cNvPr id="5347343" name="Rectangle 15"/>
          <p:cNvSpPr>
            <a:spLocks noChangeArrowheads="1"/>
          </p:cNvSpPr>
          <p:nvPr/>
        </p:nvSpPr>
        <p:spPr bwMode="auto">
          <a:xfrm>
            <a:off x="5632451" y="5667376"/>
            <a:ext cx="12985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bIns="0">
            <a:spAutoFit/>
          </a:bodyPr>
          <a:lstStyle/>
          <a:p>
            <a:pPr>
              <a:defRPr/>
            </a:pPr>
            <a:r>
              <a:rPr lang="pt-BR" sz="2200">
                <a:solidFill>
                  <a:schemeClr val="tx2"/>
                </a:solidFill>
              </a:rPr>
              <a:t> 6 a 15%</a:t>
            </a:r>
          </a:p>
        </p:txBody>
      </p:sp>
      <p:sp>
        <p:nvSpPr>
          <p:cNvPr id="5347344" name="Rectangle 16"/>
          <p:cNvSpPr>
            <a:spLocks noChangeArrowheads="1"/>
          </p:cNvSpPr>
          <p:nvPr/>
        </p:nvSpPr>
        <p:spPr bwMode="auto">
          <a:xfrm>
            <a:off x="8613775" y="5676901"/>
            <a:ext cx="106203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bIns="0">
            <a:spAutoFit/>
          </a:bodyPr>
          <a:lstStyle/>
          <a:p>
            <a:pPr>
              <a:defRPr/>
            </a:pPr>
            <a:r>
              <a:rPr lang="pt-BR" sz="2200">
                <a:solidFill>
                  <a:schemeClr val="tx2"/>
                </a:solidFill>
              </a:rPr>
              <a:t>4 a 6%</a:t>
            </a:r>
          </a:p>
        </p:txBody>
      </p:sp>
      <p:sp>
        <p:nvSpPr>
          <p:cNvPr id="15373" name="Text Box 17"/>
          <p:cNvSpPr txBox="1">
            <a:spLocks noChangeArrowheads="1"/>
          </p:cNvSpPr>
          <p:nvPr/>
        </p:nvSpPr>
        <p:spPr bwMode="auto">
          <a:xfrm>
            <a:off x="1778000" y="6515100"/>
            <a:ext cx="3365500" cy="184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/>
              <a:t>Juillerat et al, Digestion 142 2007;76:141–148</a:t>
            </a:r>
          </a:p>
        </p:txBody>
      </p:sp>
    </p:spTree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6CF8D1-7E87-1F9F-C15D-2D78F947BB43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pt-BR"/>
              <a:t>MANIFESTAÇÕES EXTRA-INTESTINAIS</a:t>
            </a:r>
            <a:br>
              <a:rPr lang="pt-BR"/>
            </a:br>
            <a:r>
              <a:rPr lang="pt-BR"/>
              <a:t>colangite esclerosante primária – rcui  </a:t>
            </a:r>
            <a:endParaRPr lang="pt-BR" dirty="0"/>
          </a:p>
        </p:txBody>
      </p:sp>
      <p:pic>
        <p:nvPicPr>
          <p:cNvPr id="4" name="Picture 9" descr="image.png">
            <a:extLst>
              <a:ext uri="{FF2B5EF4-FFF2-40B4-BE49-F238E27FC236}">
                <a16:creationId xmlns:a16="http://schemas.microsoft.com/office/drawing/2014/main" id="{22A1D7BC-FEC4-9E94-0BED-15B172A6237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/>
          <a:srcRect t="27106" b="767"/>
          <a:stretch/>
        </p:blipFill>
        <p:spPr bwMode="auto">
          <a:xfrm>
            <a:off x="1749286" y="2400225"/>
            <a:ext cx="8401717" cy="3430731"/>
          </a:xfrm>
          <a:prstGeom prst="rect">
            <a:avLst/>
          </a:prstGeom>
          <a:noFill/>
          <a:ln w="76200">
            <a:solidFill>
              <a:schemeClr val="tx1"/>
            </a:solidFill>
            <a:miter lim="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2839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32521" y="549071"/>
            <a:ext cx="12135835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4400" dirty="0">
                <a:solidFill>
                  <a:schemeClr val="tx1"/>
                </a:solidFill>
                <a:latin typeface="+mj-lt"/>
              </a:rPr>
              <a:t>introdução</a:t>
            </a:r>
            <a:endParaRPr spc="-2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40B57E9-87B9-D569-0332-65585B513D53}"/>
              </a:ext>
            </a:extLst>
          </p:cNvPr>
          <p:cNvSpPr txBox="1"/>
          <p:nvPr/>
        </p:nvSpPr>
        <p:spPr>
          <a:xfrm>
            <a:off x="5370444" y="6124263"/>
            <a:ext cx="6500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dirty="0"/>
              <a:t>Cones et Al. </a:t>
            </a:r>
            <a:r>
              <a:rPr lang="pt-BR" i="1" dirty="0" err="1"/>
              <a:t>Gastroenterology</a:t>
            </a:r>
            <a:r>
              <a:rPr lang="pt-BR" i="1" dirty="0"/>
              <a:t> </a:t>
            </a:r>
            <a:r>
              <a:rPr lang="pt-BR" b="1" i="1" dirty="0"/>
              <a:t>2011;140:1785-1794</a:t>
            </a:r>
            <a:endParaRPr lang="en-US" dirty="0"/>
          </a:p>
        </p:txBody>
      </p:sp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477A6C40-644F-859B-3B39-632D6A7CCB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2003385"/>
              </p:ext>
            </p:extLst>
          </p:nvPr>
        </p:nvGraphicFramePr>
        <p:xfrm>
          <a:off x="2046688" y="1564455"/>
          <a:ext cx="7618730" cy="4168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rc_mi" descr="http://melhoresbaresdorio.com.br/wp-content/uploads/2009/07/Garcon.jpg">
            <a:hlinkClick r:id="rId4"/>
            <a:extLst>
              <a:ext uri="{FF2B5EF4-FFF2-40B4-BE49-F238E27FC236}">
                <a16:creationId xmlns:a16="http://schemas.microsoft.com/office/drawing/2014/main" id="{A2E79D0E-10A2-55AB-BDD0-B7C9199D66EE}"/>
              </a:ext>
            </a:extLst>
          </p:cNvPr>
          <p:cNvPicPr>
            <a:picLocks noGrp="1"/>
          </p:cNvPicPr>
          <p:nvPr>
            <p:ph sz="quarter" idx="13"/>
          </p:nvPr>
        </p:nvPicPr>
        <p:blipFill rotWithShape="1">
          <a:blip r:embed="rId5" cstate="print"/>
          <a:srcRect b="638"/>
          <a:stretch/>
        </p:blipFill>
        <p:spPr bwMode="auto">
          <a:xfrm>
            <a:off x="8860" y="10"/>
            <a:ext cx="6924201" cy="6857990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27E40C0-5F69-2604-2376-F9C767A43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1358901"/>
            <a:ext cx="3707844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TRATAMENTO DAS DOENÇAS INFLAMATÓRIAS</a:t>
            </a:r>
            <a:br>
              <a:rPr lang="en-US" sz="3700" dirty="0"/>
            </a:br>
            <a:br>
              <a:rPr lang="en-US" sz="3700" dirty="0"/>
            </a:br>
            <a:r>
              <a:rPr lang="en-US" sz="3700" dirty="0"/>
              <a:t>a “la carte” </a:t>
            </a:r>
          </a:p>
        </p:txBody>
      </p:sp>
    </p:spTree>
    <p:extLst>
      <p:ext uri="{BB962C8B-B14F-4D97-AF65-F5344CB8AC3E}">
        <p14:creationId xmlns:p14="http://schemas.microsoft.com/office/powerpoint/2010/main" val="2599718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Pessoas de mãos dadas">
            <a:extLst>
              <a:ext uri="{FF2B5EF4-FFF2-40B4-BE49-F238E27FC236}">
                <a16:creationId xmlns:a16="http://schemas.microsoft.com/office/drawing/2014/main" id="{858326CA-1689-30FB-244E-2B46695CC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94" r="24332" b="-1"/>
          <a:stretch/>
        </p:blipFill>
        <p:spPr>
          <a:xfrm>
            <a:off x="20" y="10"/>
            <a:ext cx="4024741" cy="6857990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3059" y="0"/>
            <a:ext cx="6672886" cy="1596177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 Objetivos do tratamento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89880" y="1483752"/>
            <a:ext cx="6996065" cy="5374248"/>
          </a:xfrm>
        </p:spPr>
        <p:txBody>
          <a:bodyPr>
            <a:normAutofit fontScale="85000" lnSpcReduction="20000"/>
          </a:bodyPr>
          <a:lstStyle/>
          <a:p>
            <a:pPr marL="184169" indent="-184169" defTabSz="914145">
              <a:lnSpc>
                <a:spcPct val="110000"/>
              </a:lnSpc>
              <a:spcBef>
                <a:spcPts val="492"/>
              </a:spcBef>
              <a:buClr>
                <a:srgbClr val="996666"/>
              </a:buClr>
              <a:buSzPct val="80000"/>
            </a:pPr>
            <a:r>
              <a:rPr lang="pt-BR" sz="700" cap="none" dirty="0">
                <a:latin typeface="+mj-lt"/>
                <a:cs typeface="Arial" pitchFamily="34" charset="0"/>
                <a:sym typeface="Arial" pitchFamily="34" charset="0"/>
              </a:rPr>
              <a:t>Clínico</a:t>
            </a:r>
          </a:p>
          <a:p>
            <a:pPr marL="516788" lvl="1" indent="-195330" defTabSz="914145">
              <a:lnSpc>
                <a:spcPct val="110000"/>
              </a:lnSpc>
              <a:spcBef>
                <a:spcPts val="422"/>
              </a:spcBef>
              <a:buClr>
                <a:srgbClr val="99CCFF"/>
              </a:buClr>
              <a:buSzPct val="70000"/>
              <a:buFont typeface="Wingdings" pitchFamily="2" charset="2"/>
              <a:buChar char="•"/>
            </a:pPr>
            <a:r>
              <a:rPr lang="pt-BR" sz="2400" cap="none" dirty="0">
                <a:latin typeface="+mj-lt"/>
                <a:cs typeface="Arial" pitchFamily="34" charset="0"/>
                <a:sym typeface="Arial" pitchFamily="34" charset="0"/>
              </a:rPr>
              <a:t>Indução e manutenção da remissão livre de corticoides</a:t>
            </a:r>
          </a:p>
          <a:p>
            <a:pPr marL="516788" lvl="1" indent="-195330" defTabSz="914145">
              <a:lnSpc>
                <a:spcPct val="110000"/>
              </a:lnSpc>
              <a:spcBef>
                <a:spcPts val="422"/>
              </a:spcBef>
              <a:buClr>
                <a:srgbClr val="99CCFF"/>
              </a:buClr>
              <a:buSzPct val="70000"/>
              <a:buFont typeface="Wingdings" pitchFamily="2" charset="2"/>
              <a:buChar char="•"/>
            </a:pPr>
            <a:endParaRPr lang="pt-BR" sz="2400" cap="none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84169" indent="-184169" defTabSz="914145">
              <a:lnSpc>
                <a:spcPct val="110000"/>
              </a:lnSpc>
              <a:spcBef>
                <a:spcPts val="492"/>
              </a:spcBef>
              <a:buClr>
                <a:srgbClr val="996666"/>
              </a:buClr>
              <a:buSzPct val="80000"/>
            </a:pPr>
            <a:r>
              <a:rPr lang="pt-BR" sz="2400" cap="none" dirty="0">
                <a:latin typeface="+mj-lt"/>
                <a:cs typeface="Arial" pitchFamily="34" charset="0"/>
                <a:sym typeface="Arial" pitchFamily="34" charset="0"/>
              </a:rPr>
              <a:t> Nível intestinal</a:t>
            </a:r>
          </a:p>
          <a:p>
            <a:pPr marL="184169" indent="-184169" defTabSz="914145">
              <a:lnSpc>
                <a:spcPct val="110000"/>
              </a:lnSpc>
              <a:spcBef>
                <a:spcPts val="492"/>
              </a:spcBef>
              <a:buClr>
                <a:srgbClr val="996666"/>
              </a:buClr>
              <a:buSzPct val="80000"/>
            </a:pPr>
            <a:endParaRPr lang="pt-BR" sz="2400" cap="none" dirty="0">
              <a:latin typeface="+mj-lt"/>
              <a:cs typeface="Arial" pitchFamily="34" charset="0"/>
              <a:sym typeface="Arial" pitchFamily="34" charset="0"/>
            </a:endParaRPr>
          </a:p>
          <a:p>
            <a:pPr marL="516788" lvl="1" indent="-195330" defTabSz="914145">
              <a:lnSpc>
                <a:spcPct val="110000"/>
              </a:lnSpc>
              <a:spcBef>
                <a:spcPts val="422"/>
              </a:spcBef>
              <a:buClr>
                <a:srgbClr val="99CCFF"/>
              </a:buClr>
              <a:buSzPct val="70000"/>
              <a:buNone/>
            </a:pPr>
            <a:r>
              <a:rPr lang="pt-BR" sz="2400" cap="none" dirty="0">
                <a:latin typeface="+mj-lt"/>
                <a:cs typeface="Arial" pitchFamily="34" charset="0"/>
                <a:sym typeface="Arial" pitchFamily="34" charset="0"/>
              </a:rPr>
              <a:t>Cicatrização completa e mantida da mucosa em todos os segmentos envolvidos</a:t>
            </a:r>
          </a:p>
          <a:p>
            <a:pPr marL="516788" lvl="1" indent="-195330" defTabSz="914145">
              <a:lnSpc>
                <a:spcPct val="110000"/>
              </a:lnSpc>
              <a:spcBef>
                <a:spcPts val="422"/>
              </a:spcBef>
              <a:buClr>
                <a:srgbClr val="99CCFF"/>
              </a:buClr>
              <a:buSzPct val="70000"/>
              <a:buNone/>
            </a:pPr>
            <a:endParaRPr lang="pt-BR" sz="2400" cap="none" dirty="0">
              <a:latin typeface="+mj-lt"/>
              <a:cs typeface="Arial" pitchFamily="34" charset="0"/>
              <a:sym typeface="Arial" pitchFamily="34" charset="0"/>
            </a:endParaRPr>
          </a:p>
          <a:p>
            <a:pPr marL="184169" indent="-184169" defTabSz="914145">
              <a:lnSpc>
                <a:spcPct val="110000"/>
              </a:lnSpc>
              <a:spcBef>
                <a:spcPts val="492"/>
              </a:spcBef>
              <a:buClr>
                <a:srgbClr val="996666"/>
              </a:buClr>
              <a:buSzPct val="80000"/>
            </a:pPr>
            <a:r>
              <a:rPr lang="pt-BR" sz="2400" cap="none" dirty="0">
                <a:latin typeface="+mj-lt"/>
                <a:cs typeface="Arial" pitchFamily="34" charset="0"/>
                <a:sym typeface="Arial" pitchFamily="34" charset="0"/>
              </a:rPr>
              <a:t>A longo prazo</a:t>
            </a:r>
          </a:p>
          <a:p>
            <a:pPr marL="184169" indent="-184169" defTabSz="914145">
              <a:lnSpc>
                <a:spcPct val="110000"/>
              </a:lnSpc>
              <a:spcBef>
                <a:spcPts val="492"/>
              </a:spcBef>
              <a:buClr>
                <a:srgbClr val="996666"/>
              </a:buClr>
              <a:buSzPct val="80000"/>
            </a:pPr>
            <a:endParaRPr lang="pt-BR" sz="2400" cap="none" dirty="0">
              <a:latin typeface="+mj-lt"/>
              <a:cs typeface="Arial" pitchFamily="34" charset="0"/>
              <a:sym typeface="Arial" pitchFamily="34" charset="0"/>
            </a:endParaRPr>
          </a:p>
          <a:p>
            <a:pPr marL="516788" lvl="1" indent="-195330" defTabSz="914145">
              <a:lnSpc>
                <a:spcPct val="110000"/>
              </a:lnSpc>
              <a:spcBef>
                <a:spcPts val="422"/>
              </a:spcBef>
              <a:buClr>
                <a:srgbClr val="99CCFF"/>
              </a:buClr>
              <a:buSzPct val="70000"/>
              <a:buFont typeface="Wingdings" pitchFamily="2" charset="2"/>
              <a:buChar char="•"/>
            </a:pPr>
            <a:r>
              <a:rPr lang="pt-BR" sz="2400" cap="none" dirty="0">
                <a:latin typeface="+mj-lt"/>
                <a:cs typeface="Arial" pitchFamily="34" charset="0"/>
                <a:sym typeface="Arial" pitchFamily="34" charset="0"/>
              </a:rPr>
              <a:t>Evitar complicações</a:t>
            </a:r>
          </a:p>
          <a:p>
            <a:pPr marL="516788" lvl="1" indent="-195330" defTabSz="914145">
              <a:lnSpc>
                <a:spcPct val="110000"/>
              </a:lnSpc>
              <a:spcBef>
                <a:spcPts val="422"/>
              </a:spcBef>
              <a:buClr>
                <a:srgbClr val="99CCFF"/>
              </a:buClr>
              <a:buSzPct val="70000"/>
              <a:buFont typeface="Wingdings" pitchFamily="2" charset="2"/>
              <a:buChar char="•"/>
            </a:pPr>
            <a:r>
              <a:rPr lang="pt-BR" sz="2400" cap="none" dirty="0">
                <a:latin typeface="+mj-lt"/>
                <a:cs typeface="Arial" pitchFamily="34" charset="0"/>
                <a:sym typeface="Arial" pitchFamily="34" charset="0"/>
              </a:rPr>
              <a:t>Reduzir hospitalizações</a:t>
            </a:r>
          </a:p>
          <a:p>
            <a:pPr marL="516788" lvl="1" indent="-195330" defTabSz="914145">
              <a:lnSpc>
                <a:spcPct val="110000"/>
              </a:lnSpc>
              <a:spcBef>
                <a:spcPts val="422"/>
              </a:spcBef>
              <a:buClr>
                <a:srgbClr val="99CCFF"/>
              </a:buClr>
              <a:buSzPct val="70000"/>
              <a:buFont typeface="Wingdings" pitchFamily="2" charset="2"/>
              <a:buChar char="•"/>
            </a:pPr>
            <a:r>
              <a:rPr lang="pt-BR" sz="2400" cap="none" dirty="0">
                <a:latin typeface="+mj-lt"/>
                <a:cs typeface="Arial" pitchFamily="34" charset="0"/>
                <a:sym typeface="Arial" pitchFamily="34" charset="0"/>
              </a:rPr>
              <a:t>Redução da necessidade de cirurgias</a:t>
            </a:r>
          </a:p>
          <a:p>
            <a:pPr marL="516788" lvl="1" indent="-195330" defTabSz="914145">
              <a:lnSpc>
                <a:spcPct val="110000"/>
              </a:lnSpc>
              <a:spcBef>
                <a:spcPts val="422"/>
              </a:spcBef>
              <a:buClr>
                <a:srgbClr val="99CCFF"/>
              </a:buClr>
              <a:buSzPct val="70000"/>
              <a:buFont typeface="Wingdings" pitchFamily="2" charset="2"/>
              <a:buChar char="•"/>
            </a:pPr>
            <a:r>
              <a:rPr lang="pt-BR" sz="2400" cap="none" dirty="0">
                <a:latin typeface="+mj-lt"/>
                <a:cs typeface="Arial" pitchFamily="34" charset="0"/>
                <a:sym typeface="Arial" pitchFamily="34" charset="0"/>
              </a:rPr>
              <a:t>Evitar mortalidade precoce</a:t>
            </a:r>
          </a:p>
          <a:p>
            <a:pPr marL="516788" lvl="1" indent="-195330" defTabSz="914145">
              <a:lnSpc>
                <a:spcPct val="110000"/>
              </a:lnSpc>
              <a:spcBef>
                <a:spcPts val="422"/>
              </a:spcBef>
              <a:buClr>
                <a:srgbClr val="99CCFF"/>
              </a:buClr>
              <a:buSzPct val="70000"/>
              <a:buFont typeface="Wingdings" pitchFamily="2" charset="2"/>
              <a:buChar char="•"/>
            </a:pPr>
            <a:r>
              <a:rPr lang="pt-BR" sz="2400" cap="none" dirty="0">
                <a:latin typeface="+mj-lt"/>
                <a:cs typeface="Arial" pitchFamily="34" charset="0"/>
                <a:sym typeface="Arial" pitchFamily="34" charset="0"/>
              </a:rPr>
              <a:t>Evitar câncer</a:t>
            </a:r>
          </a:p>
          <a:p>
            <a:pPr marL="184169" indent="-184169" defTabSz="914145">
              <a:lnSpc>
                <a:spcPct val="110000"/>
              </a:lnSpc>
              <a:spcBef>
                <a:spcPts val="492"/>
              </a:spcBef>
            </a:pPr>
            <a:r>
              <a:rPr lang="pt-BR" sz="2400" cap="none" dirty="0">
                <a:latin typeface="+mj-lt"/>
                <a:cs typeface="Arial" pitchFamily="34" charset="0"/>
                <a:sym typeface="Arial" pitchFamily="34" charset="0"/>
              </a:rPr>
              <a:t>		</a:t>
            </a:r>
            <a:r>
              <a:rPr lang="pt-BR" sz="700" cap="none" dirty="0">
                <a:latin typeface="+mj-lt"/>
                <a:cs typeface="Arial" pitchFamily="34" charset="0"/>
                <a:sym typeface="Arial" pitchFamily="34" charset="0"/>
              </a:rPr>
              <a:t>			</a:t>
            </a:r>
            <a:r>
              <a:rPr lang="pt-BR" sz="700" cap="none" dirty="0">
                <a:latin typeface="Arial" pitchFamily="34" charset="0"/>
                <a:cs typeface="Arial" pitchFamily="34" charset="0"/>
                <a:sym typeface="Arial" pitchFamily="34" charset="0"/>
              </a:rPr>
              <a:t>	</a:t>
            </a:r>
            <a:r>
              <a:rPr lang="pt-BR" sz="700" cap="none" dirty="0" err="1">
                <a:latin typeface="Arial" pitchFamily="34" charset="0"/>
                <a:cs typeface="Arial" pitchFamily="34" charset="0"/>
                <a:sym typeface="Arial" pitchFamily="34" charset="0"/>
              </a:rPr>
              <a:t>Geert</a:t>
            </a:r>
            <a:r>
              <a:rPr lang="pt-BR" sz="700" cap="none" dirty="0"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pt-BR" sz="700" dirty="0">
                <a:latin typeface="Arial" pitchFamily="34" charset="0"/>
                <a:cs typeface="Arial" pitchFamily="34" charset="0"/>
                <a:sym typeface="Arial" pitchFamily="34" charset="0"/>
              </a:rPr>
              <a:t>D’</a:t>
            </a:r>
            <a:r>
              <a:rPr lang="pt-BR" sz="700" dirty="0" err="1">
                <a:latin typeface="Arial" pitchFamily="34" charset="0"/>
                <a:cs typeface="Arial" pitchFamily="34" charset="0"/>
                <a:sym typeface="Arial" pitchFamily="34" charset="0"/>
              </a:rPr>
              <a:t>Haens</a:t>
            </a:r>
            <a:r>
              <a:rPr lang="pt-BR" sz="700" dirty="0">
                <a:latin typeface="Arial" pitchFamily="34" charset="0"/>
                <a:cs typeface="Arial" pitchFamily="34" charset="0"/>
                <a:sym typeface="Arial" pitchFamily="34" charset="0"/>
              </a:rPr>
              <a:t> MD, PhD</a:t>
            </a:r>
          </a:p>
          <a:p>
            <a:pPr>
              <a:lnSpc>
                <a:spcPct val="110000"/>
              </a:lnSpc>
            </a:pPr>
            <a:endParaRPr lang="pt-BR" sz="7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1074" y="1314450"/>
            <a:ext cx="2844002" cy="3680244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pt-BR" sz="3400" b="1" dirty="0"/>
              <a:t>Doença inflamatória intestinal</a:t>
            </a:r>
            <a:br>
              <a:rPr lang="pt-BR" sz="3400" b="1" dirty="0"/>
            </a:br>
            <a:r>
              <a:rPr lang="pt-BR" sz="3400" b="1" dirty="0"/>
              <a:t>tratamento </a:t>
            </a:r>
            <a:br>
              <a:rPr lang="pt-BR" sz="3400" b="1" dirty="0"/>
            </a:br>
            <a:endParaRPr lang="pt-BR" sz="3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4E15DC45-FE93-C8F5-4D1F-BC77E7ED8A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5604601"/>
              </p:ext>
            </p:extLst>
          </p:nvPr>
        </p:nvGraphicFramePr>
        <p:xfrm>
          <a:off x="4594225" y="889000"/>
          <a:ext cx="6683375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00" y="151805"/>
            <a:ext cx="8686354" cy="6095628"/>
            <a:chOff x="0" y="0"/>
            <a:chExt cx="973" cy="683"/>
          </a:xfrm>
        </p:grpSpPr>
        <p:sp>
          <p:nvSpPr>
            <p:cNvPr id="46090" name="AutoShape 2"/>
            <p:cNvSpPr>
              <a:spLocks/>
            </p:cNvSpPr>
            <p:nvPr/>
          </p:nvSpPr>
          <p:spPr bwMode="auto">
            <a:xfrm>
              <a:off x="42" y="42"/>
              <a:ext cx="931" cy="641"/>
            </a:xfrm>
            <a:prstGeom prst="roundRect">
              <a:avLst>
                <a:gd name="adj" fmla="val 9653"/>
              </a:avLst>
            </a:prstGeom>
            <a:solidFill>
              <a:srgbClr val="000000">
                <a:alpha val="0"/>
              </a:srgbClr>
            </a:solidFill>
            <a:ln w="72248">
              <a:solidFill>
                <a:srgbClr val="669999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46091" name="AutoShape 3"/>
            <p:cNvSpPr>
              <a:spLocks/>
            </p:cNvSpPr>
            <p:nvPr/>
          </p:nvSpPr>
          <p:spPr bwMode="auto">
            <a:xfrm>
              <a:off x="0" y="0"/>
              <a:ext cx="956" cy="137"/>
            </a:xfrm>
            <a:custGeom>
              <a:avLst/>
              <a:gdLst>
                <a:gd name="T0" fmla="*/ 478 w 21600"/>
                <a:gd name="T1" fmla="*/ 69 h 21600"/>
                <a:gd name="T2" fmla="*/ 478 w 21600"/>
                <a:gd name="T3" fmla="*/ 69 h 21600"/>
                <a:gd name="T4" fmla="*/ 478 w 21600"/>
                <a:gd name="T5" fmla="*/ 69 h 21600"/>
                <a:gd name="T6" fmla="*/ 478 w 21600"/>
                <a:gd name="T7" fmla="*/ 69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0054" y="0"/>
                  </a:lnTo>
                  <a:cubicBezTo>
                    <a:pt x="20908" y="0"/>
                    <a:pt x="21600" y="4816"/>
                    <a:pt x="21600" y="10800"/>
                  </a:cubicBezTo>
                  <a:cubicBezTo>
                    <a:pt x="21600" y="16761"/>
                    <a:pt x="20908" y="21578"/>
                    <a:pt x="20057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CC"/>
            </a:solidFill>
            <a:ln w="9525" cap="flat" cmpd="sng">
              <a:noFill/>
              <a:prstDash val="solid"/>
              <a:miter lim="0"/>
              <a:headEnd/>
              <a:tailEnd/>
            </a:ln>
          </p:spPr>
          <p:txBody>
            <a:bodyPr lIns="72248" tIns="72248" rIns="72248" bIns="72248" anchor="ctr"/>
            <a:lstStyle/>
            <a:p>
              <a:endParaRPr lang="pt-BR"/>
            </a:p>
          </p:txBody>
        </p:sp>
        <p:sp>
          <p:nvSpPr>
            <p:cNvPr id="46092" name="Line 4"/>
            <p:cNvSpPr>
              <a:spLocks noChangeShapeType="1"/>
            </p:cNvSpPr>
            <p:nvPr/>
          </p:nvSpPr>
          <p:spPr bwMode="auto">
            <a:xfrm>
              <a:off x="0" y="119"/>
              <a:ext cx="905" cy="1"/>
            </a:xfrm>
            <a:prstGeom prst="line">
              <a:avLst/>
            </a:prstGeom>
            <a:noFill/>
            <a:ln w="54186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6083" name="Rectangle 5"/>
          <p:cNvSpPr>
            <a:spLocks noGrp="1" noChangeArrowheads="1"/>
          </p:cNvSpPr>
          <p:nvPr>
            <p:ph type="title"/>
          </p:nvPr>
        </p:nvSpPr>
        <p:spPr>
          <a:xfrm>
            <a:off x="1718222" y="227708"/>
            <a:ext cx="8015511" cy="914177"/>
          </a:xfrm>
        </p:spPr>
        <p:txBody>
          <a:bodyPr vert="horz" lIns="88896" tIns="50798" rIns="88896" bIns="50798" rtlCol="0" anchor="ctr">
            <a:normAutofit fontScale="90000"/>
          </a:bodyPr>
          <a:lstStyle/>
          <a:p>
            <a:pPr defTabSz="914145"/>
            <a:r>
              <a:rPr lang="pt-BR" sz="3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Aminossaliciltos</a:t>
            </a:r>
            <a:r>
              <a:rPr lang="pt-BR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– Indução e Manutenção</a:t>
            </a:r>
            <a:endParaRPr lang="pt-BR" dirty="0"/>
          </a:p>
        </p:txBody>
      </p:sp>
      <p:pic>
        <p:nvPicPr>
          <p:cNvPr id="46084" name="Picture 6" descr="comprimidos.png"/>
          <p:cNvPicPr>
            <a:picLocks noChangeAspect="1"/>
          </p:cNvPicPr>
          <p:nvPr/>
        </p:nvPicPr>
        <p:blipFill>
          <a:blip r:embed="rId2" cstate="print"/>
          <a:srcRect l="-7869" t="4201" r="4230" b="1015"/>
          <a:stretch>
            <a:fillRect/>
          </a:stretch>
        </p:blipFill>
        <p:spPr bwMode="auto">
          <a:xfrm>
            <a:off x="3746376" y="1380753"/>
            <a:ext cx="3955852" cy="2932286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46085" name="Picture 7" descr="imag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7707" y="1752453"/>
            <a:ext cx="1224484" cy="79809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58376" name="Picture 8" descr="enem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1693" y="3471416"/>
            <a:ext cx="3887762" cy="312204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58377" name="Picture 9" descr="supositório.png"/>
          <p:cNvPicPr>
            <a:picLocks noChangeAspect="1"/>
          </p:cNvPicPr>
          <p:nvPr/>
        </p:nvPicPr>
        <p:blipFill>
          <a:blip r:embed="rId5" cstate="print"/>
          <a:srcRect l="32980"/>
          <a:stretch>
            <a:fillRect/>
          </a:stretch>
        </p:blipFill>
        <p:spPr bwMode="auto">
          <a:xfrm>
            <a:off x="7548191" y="3692426"/>
            <a:ext cx="2628676" cy="316557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58378" name="Picture 10" descr="Enema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3668" y="4625578"/>
            <a:ext cx="619497" cy="187300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58379" name="Picture 11" descr="image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58769" y="5299769"/>
            <a:ext cx="1292572" cy="122448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663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CD0B223-B8F3-D7D2-0734-FA88EACB1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469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1074" y="1314450"/>
            <a:ext cx="2844002" cy="3680244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pt-BR" sz="3400" b="1" dirty="0">
                <a:solidFill>
                  <a:schemeClr val="tx1"/>
                </a:solidFill>
              </a:rPr>
              <a:t>Doença inflamatória intestinal- tratamento </a:t>
            </a:r>
            <a:endParaRPr lang="pt-BR" sz="3400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graphicFrame>
        <p:nvGraphicFramePr>
          <p:cNvPr id="16" name="Espaço Reservado para Conteúdo 2">
            <a:extLst>
              <a:ext uri="{FF2B5EF4-FFF2-40B4-BE49-F238E27FC236}">
                <a16:creationId xmlns:a16="http://schemas.microsoft.com/office/drawing/2014/main" id="{AF146FC3-F8BC-816B-E59C-913B4819BB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6872699"/>
              </p:ext>
            </p:extLst>
          </p:nvPr>
        </p:nvGraphicFramePr>
        <p:xfrm>
          <a:off x="4594225" y="889000"/>
          <a:ext cx="6683375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557EC-23D8-8EF4-BBD5-791B8A71A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70B5457-2EC7-9A64-723C-A42170C1B20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7478" t="24345" r="18020" b="8806"/>
          <a:stretch/>
        </p:blipFill>
        <p:spPr bwMode="auto">
          <a:xfrm>
            <a:off x="0" y="0"/>
            <a:ext cx="12191999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94158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3476" name="Rectangle 4"/>
          <p:cNvSpPr>
            <a:spLocks noGrp="1" noChangeArrowheads="1"/>
          </p:cNvSpPr>
          <p:nvPr>
            <p:ph type="title"/>
          </p:nvPr>
        </p:nvSpPr>
        <p:spPr>
          <a:xfrm>
            <a:off x="2181225" y="244475"/>
            <a:ext cx="8256588" cy="482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sz="3000" dirty="0"/>
              <a:t>Cada caso</a:t>
            </a:r>
            <a:br>
              <a:rPr lang="pt-BR" sz="3000" dirty="0"/>
            </a:br>
            <a:endParaRPr lang="pt-BR" sz="3000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27648" y="908720"/>
            <a:ext cx="5976664" cy="5395466"/>
            <a:chOff x="1264" y="1068"/>
            <a:chExt cx="3731" cy="2997"/>
          </a:xfrm>
        </p:grpSpPr>
        <p:sp>
          <p:nvSpPr>
            <p:cNvPr id="5353478" name="Freeform 6"/>
            <p:cNvSpPr>
              <a:spLocks/>
            </p:cNvSpPr>
            <p:nvPr/>
          </p:nvSpPr>
          <p:spPr bwMode="blackWhite">
            <a:xfrm>
              <a:off x="2231" y="1068"/>
              <a:ext cx="1794" cy="1424"/>
            </a:xfrm>
            <a:custGeom>
              <a:avLst/>
              <a:gdLst/>
              <a:ahLst/>
              <a:cxnLst>
                <a:cxn ang="0">
                  <a:pos x="0" y="1424"/>
                </a:cxn>
                <a:cxn ang="0">
                  <a:pos x="898" y="0"/>
                </a:cxn>
                <a:cxn ang="0">
                  <a:pos x="1794" y="1422"/>
                </a:cxn>
                <a:cxn ang="0">
                  <a:pos x="0" y="1424"/>
                </a:cxn>
              </a:cxnLst>
              <a:rect l="0" t="0" r="r" b="b"/>
              <a:pathLst>
                <a:path w="1794" h="1424">
                  <a:moveTo>
                    <a:pt x="0" y="1424"/>
                  </a:moveTo>
                  <a:lnTo>
                    <a:pt x="898" y="0"/>
                  </a:lnTo>
                  <a:lnTo>
                    <a:pt x="1794" y="1422"/>
                  </a:lnTo>
                  <a:lnTo>
                    <a:pt x="0" y="142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353479" name="Freeform 7"/>
            <p:cNvSpPr>
              <a:spLocks/>
            </p:cNvSpPr>
            <p:nvPr/>
          </p:nvSpPr>
          <p:spPr bwMode="blackWhite">
            <a:xfrm>
              <a:off x="1264" y="3271"/>
              <a:ext cx="3731" cy="794"/>
            </a:xfrm>
            <a:custGeom>
              <a:avLst/>
              <a:gdLst/>
              <a:ahLst/>
              <a:cxnLst>
                <a:cxn ang="0">
                  <a:pos x="0" y="794"/>
                </a:cxn>
                <a:cxn ang="0">
                  <a:pos x="492" y="0"/>
                </a:cxn>
                <a:cxn ang="0">
                  <a:pos x="3250" y="3"/>
                </a:cxn>
                <a:cxn ang="0">
                  <a:pos x="3731" y="794"/>
                </a:cxn>
                <a:cxn ang="0">
                  <a:pos x="0" y="794"/>
                </a:cxn>
              </a:cxnLst>
              <a:rect l="0" t="0" r="r" b="b"/>
              <a:pathLst>
                <a:path w="3731" h="794">
                  <a:moveTo>
                    <a:pt x="0" y="794"/>
                  </a:moveTo>
                  <a:lnTo>
                    <a:pt x="492" y="0"/>
                  </a:lnTo>
                  <a:lnTo>
                    <a:pt x="3250" y="3"/>
                  </a:lnTo>
                  <a:lnTo>
                    <a:pt x="3731" y="794"/>
                  </a:lnTo>
                  <a:lnTo>
                    <a:pt x="0" y="7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63922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63922"/>
                    <a:invGamma/>
                  </a:schemeClr>
                </a:gs>
              </a:gsLst>
              <a:lin ang="0" scaled="1"/>
            </a:gra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353480" name="Freeform 8"/>
            <p:cNvSpPr>
              <a:spLocks/>
            </p:cNvSpPr>
            <p:nvPr/>
          </p:nvSpPr>
          <p:spPr bwMode="blackWhite">
            <a:xfrm>
              <a:off x="1752" y="2331"/>
              <a:ext cx="2756" cy="942"/>
            </a:xfrm>
            <a:custGeom>
              <a:avLst/>
              <a:gdLst/>
              <a:ahLst/>
              <a:cxnLst>
                <a:cxn ang="0">
                  <a:pos x="0" y="942"/>
                </a:cxn>
                <a:cxn ang="0">
                  <a:pos x="581" y="3"/>
                </a:cxn>
                <a:cxn ang="0">
                  <a:pos x="2174" y="0"/>
                </a:cxn>
                <a:cxn ang="0">
                  <a:pos x="2756" y="942"/>
                </a:cxn>
                <a:cxn ang="0">
                  <a:pos x="0" y="942"/>
                </a:cxn>
              </a:cxnLst>
              <a:rect l="0" t="0" r="r" b="b"/>
              <a:pathLst>
                <a:path w="2756" h="942">
                  <a:moveTo>
                    <a:pt x="0" y="942"/>
                  </a:moveTo>
                  <a:lnTo>
                    <a:pt x="581" y="3"/>
                  </a:lnTo>
                  <a:lnTo>
                    <a:pt x="2174" y="0"/>
                  </a:lnTo>
                  <a:lnTo>
                    <a:pt x="2756" y="942"/>
                  </a:lnTo>
                  <a:lnTo>
                    <a:pt x="0" y="94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72157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5353481" name="Text Box 9"/>
          <p:cNvSpPr txBox="1">
            <a:spLocks noChangeArrowheads="1"/>
          </p:cNvSpPr>
          <p:nvPr/>
        </p:nvSpPr>
        <p:spPr bwMode="auto">
          <a:xfrm>
            <a:off x="2755901" y="1758982"/>
            <a:ext cx="1173501" cy="47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Severa</a:t>
            </a:r>
          </a:p>
        </p:txBody>
      </p:sp>
      <p:sp>
        <p:nvSpPr>
          <p:cNvPr id="5353482" name="Text Box 10"/>
          <p:cNvSpPr txBox="1">
            <a:spLocks noChangeArrowheads="1"/>
          </p:cNvSpPr>
          <p:nvPr/>
        </p:nvSpPr>
        <p:spPr bwMode="auto">
          <a:xfrm>
            <a:off x="2755901" y="3645945"/>
            <a:ext cx="1693629" cy="85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Moderada-</a:t>
            </a:r>
          </a:p>
          <a:p>
            <a:pPr>
              <a:defRPr/>
            </a:pPr>
            <a:r>
              <a:rPr lang="pt-B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Grave</a:t>
            </a:r>
          </a:p>
        </p:txBody>
      </p:sp>
      <p:sp>
        <p:nvSpPr>
          <p:cNvPr id="5353483" name="Text Box 11"/>
          <p:cNvSpPr txBox="1">
            <a:spLocks noChangeArrowheads="1"/>
          </p:cNvSpPr>
          <p:nvPr/>
        </p:nvSpPr>
        <p:spPr bwMode="auto">
          <a:xfrm>
            <a:off x="2755900" y="5249895"/>
            <a:ext cx="862066" cy="47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Leve</a:t>
            </a:r>
          </a:p>
        </p:txBody>
      </p:sp>
      <p:sp>
        <p:nvSpPr>
          <p:cNvPr id="5353484" name="Text Box 12"/>
          <p:cNvSpPr txBox="1">
            <a:spLocks noChangeArrowheads="1"/>
          </p:cNvSpPr>
          <p:nvPr/>
        </p:nvSpPr>
        <p:spPr bwMode="auto">
          <a:xfrm>
            <a:off x="5448300" y="2336876"/>
            <a:ext cx="186219" cy="47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pt-BR" sz="2400"/>
          </a:p>
        </p:txBody>
      </p:sp>
      <p:sp>
        <p:nvSpPr>
          <p:cNvPr id="5353485" name="Line 13"/>
          <p:cNvSpPr>
            <a:spLocks noChangeShapeType="1"/>
          </p:cNvSpPr>
          <p:nvPr/>
        </p:nvSpPr>
        <p:spPr bwMode="auto">
          <a:xfrm flipV="1">
            <a:off x="2595563" y="1763262"/>
            <a:ext cx="0" cy="3942213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lg" len="lg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6089" name="Rectangle 14"/>
          <p:cNvSpPr>
            <a:spLocks noChangeArrowheads="1"/>
          </p:cNvSpPr>
          <p:nvPr/>
        </p:nvSpPr>
        <p:spPr bwMode="auto">
          <a:xfrm>
            <a:off x="5448300" y="1531959"/>
            <a:ext cx="144016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r>
              <a:rPr lang="pt-BR" sz="1600" dirty="0"/>
              <a:t>Cirurgia*</a:t>
            </a:r>
          </a:p>
          <a:p>
            <a:r>
              <a:rPr lang="pt-BR" sz="1600" dirty="0"/>
              <a:t>Repouso intestinal</a:t>
            </a:r>
          </a:p>
          <a:p>
            <a:r>
              <a:rPr lang="pt-BR" sz="1600" dirty="0" err="1"/>
              <a:t>Ciclosporina</a:t>
            </a:r>
            <a:endParaRPr lang="pt-BR" sz="1600" dirty="0"/>
          </a:p>
          <a:p>
            <a:r>
              <a:rPr lang="pt-BR" sz="1600" dirty="0" err="1"/>
              <a:t>Tacrolimo</a:t>
            </a:r>
            <a:endParaRPr lang="pt-BR" sz="1600" dirty="0"/>
          </a:p>
          <a:p>
            <a:r>
              <a:rPr lang="pt-BR" sz="1600" dirty="0"/>
              <a:t>biológicos</a:t>
            </a:r>
          </a:p>
        </p:txBody>
      </p:sp>
      <p:sp>
        <p:nvSpPr>
          <p:cNvPr id="46090" name="Text Box 15"/>
          <p:cNvSpPr txBox="1">
            <a:spLocks noChangeArrowheads="1"/>
          </p:cNvSpPr>
          <p:nvPr/>
        </p:nvSpPr>
        <p:spPr bwMode="auto">
          <a:xfrm>
            <a:off x="5250324" y="3266928"/>
            <a:ext cx="1876155" cy="152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pt-BR" sz="1600" dirty="0" err="1"/>
              <a:t>Azatioprina</a:t>
            </a:r>
            <a:endParaRPr lang="pt-BR" sz="1600" dirty="0"/>
          </a:p>
          <a:p>
            <a:pPr>
              <a:lnSpc>
                <a:spcPct val="95000"/>
              </a:lnSpc>
            </a:pPr>
            <a:r>
              <a:rPr lang="pt-BR" sz="1600" dirty="0"/>
              <a:t>6-</a:t>
            </a:r>
            <a:r>
              <a:rPr lang="pt-BR" sz="1600" dirty="0" err="1"/>
              <a:t>mercaptopurina</a:t>
            </a:r>
            <a:endParaRPr lang="pt-BR" sz="1600" dirty="0"/>
          </a:p>
          <a:p>
            <a:pPr>
              <a:lnSpc>
                <a:spcPct val="95000"/>
              </a:lnSpc>
            </a:pPr>
            <a:r>
              <a:rPr lang="pt-BR" sz="1600" dirty="0" err="1"/>
              <a:t>Metotrexate</a:t>
            </a:r>
            <a:br>
              <a:rPr lang="pt-BR" sz="1600" dirty="0"/>
            </a:br>
            <a:r>
              <a:rPr lang="pt-BR" sz="1600" dirty="0"/>
              <a:t>Prednisona </a:t>
            </a:r>
          </a:p>
          <a:p>
            <a:pPr>
              <a:lnSpc>
                <a:spcPct val="95000"/>
              </a:lnSpc>
            </a:pPr>
            <a:r>
              <a:rPr lang="pt-BR" sz="1600" dirty="0" err="1"/>
              <a:t>Budesonida</a:t>
            </a:r>
            <a:r>
              <a:rPr lang="pt-BR" sz="1600" dirty="0"/>
              <a:t> </a:t>
            </a:r>
          </a:p>
          <a:p>
            <a:pPr>
              <a:lnSpc>
                <a:spcPct val="95000"/>
              </a:lnSpc>
            </a:pPr>
            <a:r>
              <a:rPr lang="pt-BR" sz="1600" dirty="0"/>
              <a:t>Antagonista de TNF</a:t>
            </a:r>
          </a:p>
        </p:txBody>
      </p:sp>
      <p:sp>
        <p:nvSpPr>
          <p:cNvPr id="46091" name="Rectangle 16"/>
          <p:cNvSpPr>
            <a:spLocks noChangeArrowheads="1"/>
          </p:cNvSpPr>
          <p:nvPr/>
        </p:nvSpPr>
        <p:spPr bwMode="auto">
          <a:xfrm>
            <a:off x="3832225" y="5153345"/>
            <a:ext cx="410965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pPr algn="ctr"/>
            <a:r>
              <a:rPr lang="pt-BR" sz="1600" dirty="0" err="1"/>
              <a:t>Aminossalicilato</a:t>
            </a:r>
            <a:r>
              <a:rPr lang="pt-BR" sz="1600" dirty="0"/>
              <a:t> (</a:t>
            </a:r>
            <a:r>
              <a:rPr lang="pt-BR" sz="1600" dirty="0" err="1"/>
              <a:t>mesalamina</a:t>
            </a:r>
            <a:r>
              <a:rPr lang="pt-BR" sz="1600" dirty="0"/>
              <a:t> ou </a:t>
            </a:r>
            <a:r>
              <a:rPr lang="pt-BR" sz="1600" dirty="0" err="1"/>
              <a:t>sulfasalazina</a:t>
            </a:r>
            <a:r>
              <a:rPr lang="pt-BR" sz="1600" dirty="0"/>
              <a:t>)</a:t>
            </a:r>
          </a:p>
          <a:p>
            <a:pPr algn="ctr"/>
            <a:r>
              <a:rPr lang="pt-BR" sz="1600" dirty="0"/>
              <a:t>Antibióticos</a:t>
            </a:r>
          </a:p>
          <a:p>
            <a:pPr algn="ctr"/>
            <a:r>
              <a:rPr lang="pt-BR" sz="1600" dirty="0" err="1"/>
              <a:t>Budesonida</a:t>
            </a:r>
            <a:endParaRPr lang="pt-BR" sz="1600" dirty="0"/>
          </a:p>
        </p:txBody>
      </p:sp>
      <p:sp>
        <p:nvSpPr>
          <p:cNvPr id="46092" name="Text Box 17"/>
          <p:cNvSpPr txBox="1">
            <a:spLocks noChangeArrowheads="1"/>
          </p:cNvSpPr>
          <p:nvPr/>
        </p:nvSpPr>
        <p:spPr bwMode="invGray">
          <a:xfrm>
            <a:off x="2044700" y="6453189"/>
            <a:ext cx="37230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200">
                <a:ea typeface="MS PGothic" pitchFamily="34" charset="-128"/>
              </a:rPr>
              <a:t>Hanauer SB, et al. Am J Gastroenterol 2001;96:635–643</a:t>
            </a:r>
          </a:p>
        </p:txBody>
      </p:sp>
    </p:spTree>
  </p:cSld>
  <p:clrMapOvr>
    <a:masterClrMapping/>
  </p:clrMapOvr>
  <p:transition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24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60648"/>
            <a:ext cx="8305800" cy="72008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sz="3000" dirty="0"/>
              <a:t>Tratamento</a:t>
            </a:r>
            <a:br>
              <a:rPr lang="pt-BR" sz="3000" dirty="0"/>
            </a:br>
            <a:endParaRPr lang="pt-BR" sz="3000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 flipV="1">
            <a:off x="3690939" y="1312864"/>
            <a:ext cx="5265737" cy="4757737"/>
            <a:chOff x="1264" y="1068"/>
            <a:chExt cx="3731" cy="2997"/>
          </a:xfrm>
        </p:grpSpPr>
        <p:sp>
          <p:nvSpPr>
            <p:cNvPr id="5355526" name="Freeform 6"/>
            <p:cNvSpPr>
              <a:spLocks/>
            </p:cNvSpPr>
            <p:nvPr/>
          </p:nvSpPr>
          <p:spPr bwMode="blackWhite">
            <a:xfrm>
              <a:off x="2231" y="1068"/>
              <a:ext cx="1794" cy="1424"/>
            </a:xfrm>
            <a:custGeom>
              <a:avLst/>
              <a:gdLst/>
              <a:ahLst/>
              <a:cxnLst>
                <a:cxn ang="0">
                  <a:pos x="0" y="1424"/>
                </a:cxn>
                <a:cxn ang="0">
                  <a:pos x="898" y="0"/>
                </a:cxn>
                <a:cxn ang="0">
                  <a:pos x="1794" y="1422"/>
                </a:cxn>
                <a:cxn ang="0">
                  <a:pos x="0" y="1424"/>
                </a:cxn>
              </a:cxnLst>
              <a:rect l="0" t="0" r="r" b="b"/>
              <a:pathLst>
                <a:path w="1794" h="1424">
                  <a:moveTo>
                    <a:pt x="0" y="1424"/>
                  </a:moveTo>
                  <a:lnTo>
                    <a:pt x="898" y="0"/>
                  </a:lnTo>
                  <a:lnTo>
                    <a:pt x="1794" y="1422"/>
                  </a:lnTo>
                  <a:lnTo>
                    <a:pt x="0" y="142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355527" name="Freeform 7"/>
            <p:cNvSpPr>
              <a:spLocks/>
            </p:cNvSpPr>
            <p:nvPr/>
          </p:nvSpPr>
          <p:spPr bwMode="blackWhite">
            <a:xfrm>
              <a:off x="1264" y="3271"/>
              <a:ext cx="3731" cy="794"/>
            </a:xfrm>
            <a:custGeom>
              <a:avLst/>
              <a:gdLst/>
              <a:ahLst/>
              <a:cxnLst>
                <a:cxn ang="0">
                  <a:pos x="0" y="794"/>
                </a:cxn>
                <a:cxn ang="0">
                  <a:pos x="492" y="0"/>
                </a:cxn>
                <a:cxn ang="0">
                  <a:pos x="3250" y="3"/>
                </a:cxn>
                <a:cxn ang="0">
                  <a:pos x="3731" y="794"/>
                </a:cxn>
                <a:cxn ang="0">
                  <a:pos x="0" y="794"/>
                </a:cxn>
              </a:cxnLst>
              <a:rect l="0" t="0" r="r" b="b"/>
              <a:pathLst>
                <a:path w="3731" h="794">
                  <a:moveTo>
                    <a:pt x="0" y="794"/>
                  </a:moveTo>
                  <a:lnTo>
                    <a:pt x="492" y="0"/>
                  </a:lnTo>
                  <a:lnTo>
                    <a:pt x="3250" y="3"/>
                  </a:lnTo>
                  <a:lnTo>
                    <a:pt x="3731" y="794"/>
                  </a:lnTo>
                  <a:lnTo>
                    <a:pt x="0" y="7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63922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63922"/>
                    <a:invGamma/>
                  </a:schemeClr>
                </a:gs>
              </a:gsLst>
              <a:lin ang="0" scaled="1"/>
            </a:gra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355528" name="Freeform 8"/>
            <p:cNvSpPr>
              <a:spLocks/>
            </p:cNvSpPr>
            <p:nvPr/>
          </p:nvSpPr>
          <p:spPr bwMode="blackWhite">
            <a:xfrm>
              <a:off x="1752" y="2331"/>
              <a:ext cx="2756" cy="942"/>
            </a:xfrm>
            <a:custGeom>
              <a:avLst/>
              <a:gdLst/>
              <a:ahLst/>
              <a:cxnLst>
                <a:cxn ang="0">
                  <a:pos x="0" y="942"/>
                </a:cxn>
                <a:cxn ang="0">
                  <a:pos x="581" y="3"/>
                </a:cxn>
                <a:cxn ang="0">
                  <a:pos x="2174" y="0"/>
                </a:cxn>
                <a:cxn ang="0">
                  <a:pos x="2756" y="942"/>
                </a:cxn>
                <a:cxn ang="0">
                  <a:pos x="0" y="942"/>
                </a:cxn>
              </a:cxnLst>
              <a:rect l="0" t="0" r="r" b="b"/>
              <a:pathLst>
                <a:path w="2756" h="942">
                  <a:moveTo>
                    <a:pt x="0" y="942"/>
                  </a:moveTo>
                  <a:lnTo>
                    <a:pt x="581" y="3"/>
                  </a:lnTo>
                  <a:lnTo>
                    <a:pt x="2174" y="0"/>
                  </a:lnTo>
                  <a:lnTo>
                    <a:pt x="2756" y="942"/>
                  </a:lnTo>
                  <a:lnTo>
                    <a:pt x="0" y="94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72157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5355529" name="Text Box 9"/>
          <p:cNvSpPr txBox="1">
            <a:spLocks noChangeArrowheads="1"/>
          </p:cNvSpPr>
          <p:nvPr/>
        </p:nvSpPr>
        <p:spPr bwMode="auto">
          <a:xfrm>
            <a:off x="2515326" y="1397001"/>
            <a:ext cx="8771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400" dirty="0"/>
              <a:t>Inicial</a:t>
            </a:r>
          </a:p>
        </p:txBody>
      </p:sp>
      <p:sp>
        <p:nvSpPr>
          <p:cNvPr id="5355530" name="Text Box 10"/>
          <p:cNvSpPr txBox="1">
            <a:spLocks noChangeArrowheads="1"/>
          </p:cNvSpPr>
          <p:nvPr/>
        </p:nvSpPr>
        <p:spPr bwMode="auto">
          <a:xfrm>
            <a:off x="2434150" y="4506914"/>
            <a:ext cx="9583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400"/>
              <a:t>Tardio</a:t>
            </a:r>
          </a:p>
        </p:txBody>
      </p:sp>
      <p:sp>
        <p:nvSpPr>
          <p:cNvPr id="5355531" name="Text Box 11"/>
          <p:cNvSpPr txBox="1">
            <a:spLocks noChangeArrowheads="1"/>
          </p:cNvSpPr>
          <p:nvPr/>
        </p:nvSpPr>
        <p:spPr bwMode="auto">
          <a:xfrm>
            <a:off x="5548313" y="1320801"/>
            <a:ext cx="13933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/>
              <a:t>Biológicos</a:t>
            </a:r>
            <a:endParaRPr lang="pt-BR"/>
          </a:p>
        </p:txBody>
      </p:sp>
      <p:sp>
        <p:nvSpPr>
          <p:cNvPr id="5355532" name="Text Box 12"/>
          <p:cNvSpPr txBox="1">
            <a:spLocks noChangeArrowheads="1"/>
          </p:cNvSpPr>
          <p:nvPr/>
        </p:nvSpPr>
        <p:spPr bwMode="auto">
          <a:xfrm>
            <a:off x="5162551" y="2935288"/>
            <a:ext cx="214648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/>
              <a:t>Corticosteróides</a:t>
            </a:r>
            <a:endParaRPr lang="en-US" sz="2400" dirty="0"/>
          </a:p>
          <a:p>
            <a:pPr>
              <a:defRPr/>
            </a:pPr>
            <a:r>
              <a:rPr lang="en-US" dirty="0"/>
              <a:t>5-ASA</a:t>
            </a:r>
          </a:p>
        </p:txBody>
      </p:sp>
      <p:sp>
        <p:nvSpPr>
          <p:cNvPr id="5355533" name="Line 13"/>
          <p:cNvSpPr>
            <a:spLocks noChangeShapeType="1"/>
          </p:cNvSpPr>
          <p:nvPr/>
        </p:nvSpPr>
        <p:spPr bwMode="auto">
          <a:xfrm flipV="1">
            <a:off x="3556000" y="1282701"/>
            <a:ext cx="0" cy="371792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triangle" w="lg" len="lg"/>
            <a:tailEnd type="none" w="lg" len="lg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355534" name="Text Box 14"/>
          <p:cNvSpPr txBox="1">
            <a:spLocks noChangeArrowheads="1"/>
          </p:cNvSpPr>
          <p:nvPr/>
        </p:nvSpPr>
        <p:spPr bwMode="auto">
          <a:xfrm>
            <a:off x="8070850" y="2782888"/>
            <a:ext cx="171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AZA/6-MP/MTX</a:t>
            </a:r>
          </a:p>
        </p:txBody>
      </p:sp>
      <p:sp>
        <p:nvSpPr>
          <p:cNvPr id="5355535" name="Line 15"/>
          <p:cNvSpPr>
            <a:spLocks noChangeShapeType="1"/>
          </p:cNvSpPr>
          <p:nvPr/>
        </p:nvSpPr>
        <p:spPr bwMode="auto">
          <a:xfrm flipH="1" flipV="1">
            <a:off x="7191375" y="2809875"/>
            <a:ext cx="858838" cy="1587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355536" name="Text Box 16"/>
          <p:cNvSpPr txBox="1">
            <a:spLocks noChangeArrowheads="1"/>
          </p:cNvSpPr>
          <p:nvPr/>
        </p:nvSpPr>
        <p:spPr bwMode="auto">
          <a:xfrm>
            <a:off x="5284789" y="5965825"/>
            <a:ext cx="19399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5-ASA/Antibióticos</a:t>
            </a:r>
          </a:p>
        </p:txBody>
      </p:sp>
      <p:sp>
        <p:nvSpPr>
          <p:cNvPr id="5355537" name="Line 17"/>
          <p:cNvSpPr>
            <a:spLocks noChangeShapeType="1"/>
          </p:cNvSpPr>
          <p:nvPr/>
        </p:nvSpPr>
        <p:spPr bwMode="auto">
          <a:xfrm flipH="1">
            <a:off x="6708775" y="3152775"/>
            <a:ext cx="1365250" cy="1219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pt-BR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708651" y="5122863"/>
            <a:ext cx="1228725" cy="855662"/>
            <a:chOff x="2438" y="3428"/>
            <a:chExt cx="870" cy="539"/>
          </a:xfrm>
        </p:grpSpPr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2438" y="3446"/>
              <a:ext cx="870" cy="521"/>
              <a:chOff x="2438" y="3428"/>
              <a:chExt cx="870" cy="521"/>
            </a:xfrm>
          </p:grpSpPr>
          <p:sp>
            <p:nvSpPr>
              <p:cNvPr id="48148" name="Line 20"/>
              <p:cNvSpPr>
                <a:spLocks noChangeShapeType="1"/>
              </p:cNvSpPr>
              <p:nvPr/>
            </p:nvSpPr>
            <p:spPr bwMode="auto">
              <a:xfrm flipH="1">
                <a:off x="2438" y="3431"/>
                <a:ext cx="441" cy="518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149" name="Line 21"/>
              <p:cNvSpPr>
                <a:spLocks noChangeShapeType="1"/>
              </p:cNvSpPr>
              <p:nvPr/>
            </p:nvSpPr>
            <p:spPr bwMode="auto">
              <a:xfrm>
                <a:off x="2867" y="3428"/>
                <a:ext cx="441" cy="518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2438" y="3428"/>
              <a:ext cx="870" cy="521"/>
              <a:chOff x="2438" y="3428"/>
              <a:chExt cx="870" cy="521"/>
            </a:xfrm>
          </p:grpSpPr>
          <p:sp>
            <p:nvSpPr>
              <p:cNvPr id="48146" name="Line 23"/>
              <p:cNvSpPr>
                <a:spLocks noChangeShapeType="1"/>
              </p:cNvSpPr>
              <p:nvPr/>
            </p:nvSpPr>
            <p:spPr bwMode="auto">
              <a:xfrm flipH="1">
                <a:off x="2438" y="3431"/>
                <a:ext cx="441" cy="51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147" name="Line 24"/>
              <p:cNvSpPr>
                <a:spLocks noChangeShapeType="1"/>
              </p:cNvSpPr>
              <p:nvPr/>
            </p:nvSpPr>
            <p:spPr bwMode="auto">
              <a:xfrm>
                <a:off x="2867" y="3428"/>
                <a:ext cx="441" cy="51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5355545" name="Freeform 25"/>
          <p:cNvSpPr>
            <a:spLocks/>
          </p:cNvSpPr>
          <p:nvPr/>
        </p:nvSpPr>
        <p:spPr bwMode="auto">
          <a:xfrm>
            <a:off x="3989388" y="1522414"/>
            <a:ext cx="4957762" cy="3221037"/>
          </a:xfrm>
          <a:custGeom>
            <a:avLst/>
            <a:gdLst/>
            <a:ahLst/>
            <a:cxnLst>
              <a:cxn ang="0">
                <a:pos x="777" y="0"/>
              </a:cxn>
              <a:cxn ang="0">
                <a:pos x="0" y="0"/>
              </a:cxn>
              <a:cxn ang="0">
                <a:pos x="0" y="2029"/>
              </a:cxn>
              <a:cxn ang="0">
                <a:pos x="3715" y="2029"/>
              </a:cxn>
              <a:cxn ang="0">
                <a:pos x="3715" y="1152"/>
              </a:cxn>
            </a:cxnLst>
            <a:rect l="0" t="0" r="r" b="b"/>
            <a:pathLst>
              <a:path w="3715" h="2029">
                <a:moveTo>
                  <a:pt x="777" y="0"/>
                </a:moveTo>
                <a:lnTo>
                  <a:pt x="0" y="0"/>
                </a:lnTo>
                <a:lnTo>
                  <a:pt x="0" y="2029"/>
                </a:lnTo>
                <a:lnTo>
                  <a:pt x="3715" y="2029"/>
                </a:lnTo>
                <a:lnTo>
                  <a:pt x="3715" y="1152"/>
                </a:ln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triangle" w="lg" len="lg"/>
            <a:tailEnd type="triangle" w="lg" len="lg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355546" name="Text Box 26"/>
          <p:cNvSpPr txBox="1">
            <a:spLocks noChangeArrowheads="1"/>
          </p:cNvSpPr>
          <p:nvPr/>
        </p:nvSpPr>
        <p:spPr bwMode="blackWhite">
          <a:xfrm>
            <a:off x="5781676" y="4321175"/>
            <a:ext cx="106521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defRPr/>
            </a:pPr>
            <a:r>
              <a:rPr lang="pt-B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Cirurgia</a:t>
            </a:r>
          </a:p>
        </p:txBody>
      </p:sp>
    </p:spTree>
  </p:cSld>
  <p:clrMapOvr>
    <a:masterClrMapping/>
  </p:clrMapOvr>
  <p:transition advClick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7407B0FF-43E0-4B2E-B48B-C2A472D10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AC6C18-4147-48ED-8B6A-19B3E0D89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DCD7FB-091E-AB56-D981-1B453E65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314450"/>
            <a:ext cx="2844002" cy="36802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/>
              <a:t>Pré-uso de biológicos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graphicFrame>
        <p:nvGraphicFramePr>
          <p:cNvPr id="5" name="CaixaDeTexto 2">
            <a:extLst>
              <a:ext uri="{FF2B5EF4-FFF2-40B4-BE49-F238E27FC236}">
                <a16:creationId xmlns:a16="http://schemas.microsoft.com/office/drawing/2014/main" id="{B91106D1-2A5A-7417-502E-A92BDAFDA5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7916057"/>
              </p:ext>
            </p:extLst>
          </p:nvPr>
        </p:nvGraphicFramePr>
        <p:xfrm>
          <a:off x="4594225" y="889000"/>
          <a:ext cx="6683375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34161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D3D9C-B868-41E0-AC6B-0CEDDA3D9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EFBBCCA-E851-463D-A9E1-5F35DF6B3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428EE3-68C4-E8A6-1EB7-712F1E035F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52" r="-1" b="-1"/>
          <a:stretch/>
        </p:blipFill>
        <p:spPr>
          <a:xfrm>
            <a:off x="8157374" y="1"/>
            <a:ext cx="4034626" cy="342899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C24B5C4-98AF-2E4D-CD61-D7821CB492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81" r="10334"/>
          <a:stretch/>
        </p:blipFill>
        <p:spPr>
          <a:xfrm>
            <a:off x="8157371" y="3428999"/>
            <a:ext cx="4034629" cy="3429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76D860-CEDA-4A40-8599-DCA4E19C5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7371" y="3433232"/>
            <a:ext cx="3995298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C2FA0C4-B80E-4B2A-A964-E3C69A88F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5DEC4C6-A336-46AE-991C-4D3A6073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D1182E-A7E2-E03A-930D-58381BA32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36" y="141723"/>
            <a:ext cx="6672886" cy="1596177"/>
          </a:xfrm>
        </p:spPr>
        <p:txBody>
          <a:bodyPr>
            <a:normAutofit/>
          </a:bodyPr>
          <a:lstStyle/>
          <a:p>
            <a:r>
              <a:rPr lang="pt-BR" b="1" dirty="0"/>
              <a:t>Doença inflamatória intestinal- </a:t>
            </a:r>
            <a:r>
              <a:rPr lang="pt-BR" b="1" dirty="0">
                <a:latin typeface="+mj-lt"/>
              </a:rPr>
              <a:t>epidemiologia</a:t>
            </a:r>
            <a:r>
              <a:rPr lang="pt-BR" b="1" dirty="0"/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C86A56-266F-7551-BE66-B0815C9602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5778" y="1737900"/>
            <a:ext cx="7804506" cy="482461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pt-BR" sz="2400" cap="none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Mais comum em caucasianos que vivem em áreas urbanas e industrializadas (água encanada, consumo de alimentos refrigerados, exposição mais tardia a patógenos, uso de creme dental e vacinação. Uso de antibiótico na infância e se utilizado  no primeiro ano de vida, aumenta  5x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pt-BR" sz="2400" cap="none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 milhões de portadores em todo mundo, maior incidência em adolescentes e adultos entre 15 a 40 anos. No Brasil, a prevalência alcança cerca de 100 casos/100 mil habitantes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pt-BR" sz="2400" cap="none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Estudo Multicêntrico do Perfil Clínico e Epidemiológico de Doença Inflamatória Intestinal no Nordeste do Brasil : 355 (62%) possuíam RCUI e 216 (38%) tinham DC, a predominando mulheres.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pt-BR" sz="2400" cap="none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região norte tem a menor incidência de DII do Brasil com 1,16 /100.000 hab.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pt-BR" sz="1400" cap="non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Dados: site GOVBR 19/01/2024</a:t>
            </a:r>
            <a:endParaRPr lang="pt-BR" sz="1400" cap="none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pt-BR" sz="1400" cap="none" dirty="0"/>
          </a:p>
          <a:p>
            <a:pPr>
              <a:lnSpc>
                <a:spcPct val="110000"/>
              </a:lnSpc>
            </a:pP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4294709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560" y="548681"/>
            <a:ext cx="8305800" cy="10081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BR" dirty="0"/>
              <a:t>Indicações Cirúrgicas</a:t>
            </a:r>
            <a:br>
              <a:rPr lang="pt-BR" dirty="0"/>
            </a:br>
            <a:r>
              <a:rPr lang="pt-BR" dirty="0"/>
              <a:t>URGÊNCIA</a:t>
            </a:r>
          </a:p>
        </p:txBody>
      </p:sp>
      <p:graphicFrame>
        <p:nvGraphicFramePr>
          <p:cNvPr id="139296" name="Group 32"/>
          <p:cNvGraphicFramePr>
            <a:graphicFrameLocks noGrp="1"/>
          </p:cNvGraphicFramePr>
          <p:nvPr>
            <p:ph type="tbl" idx="1"/>
          </p:nvPr>
        </p:nvGraphicFramePr>
        <p:xfrm>
          <a:off x="4079776" y="2564904"/>
          <a:ext cx="4114800" cy="3461132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56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Retocolite</a:t>
                      </a: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Ulcerativa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4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Colite Fulminante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6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Megacólon Tóxico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9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Hemorragia maciça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3B52F9-4AA7-ABB3-3A74-E0CEBF16D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29" r="19739" b="1"/>
          <a:stretch/>
        </p:blipFill>
        <p:spPr>
          <a:xfrm>
            <a:off x="20" y="10"/>
            <a:ext cx="4024741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dirty="0">
                <a:solidFill>
                  <a:schemeClr val="tx1"/>
                </a:solidFill>
              </a:rPr>
              <a:t>Neoplasia de cólon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65048" y="2367092"/>
            <a:ext cx="6672887" cy="3424107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defRPr/>
            </a:pPr>
            <a:endParaRPr lang="pt-BR" sz="1800" dirty="0"/>
          </a:p>
          <a:p>
            <a:pPr eaLnBrk="1" hangingPunct="1">
              <a:lnSpc>
                <a:spcPct val="110000"/>
              </a:lnSpc>
              <a:defRPr/>
            </a:pPr>
            <a:r>
              <a:rPr lang="pt-BR" sz="1800" dirty="0"/>
              <a:t>Fatores de risco </a:t>
            </a:r>
          </a:p>
          <a:p>
            <a:pPr eaLnBrk="1" hangingPunct="1">
              <a:lnSpc>
                <a:spcPct val="110000"/>
              </a:lnSpc>
              <a:buFontTx/>
              <a:buChar char="-"/>
              <a:defRPr/>
            </a:pPr>
            <a:r>
              <a:rPr lang="pt-BR" sz="1800" dirty="0"/>
              <a:t>Longa duração da doença acima de 8-10 anos </a:t>
            </a:r>
          </a:p>
          <a:p>
            <a:pPr eaLnBrk="1" hangingPunct="1">
              <a:lnSpc>
                <a:spcPct val="110000"/>
              </a:lnSpc>
              <a:buFontTx/>
              <a:buChar char="-"/>
              <a:defRPr/>
            </a:pPr>
            <a:r>
              <a:rPr lang="pt-BR" sz="1800" dirty="0"/>
              <a:t>Presença de CEP</a:t>
            </a:r>
          </a:p>
          <a:p>
            <a:pPr eaLnBrk="1" hangingPunct="1">
              <a:lnSpc>
                <a:spcPct val="110000"/>
              </a:lnSpc>
              <a:buFontTx/>
              <a:buChar char="-"/>
              <a:defRPr/>
            </a:pPr>
            <a:r>
              <a:rPr lang="pt-BR" sz="1800" dirty="0"/>
              <a:t>História familiar de CACR </a:t>
            </a:r>
          </a:p>
          <a:p>
            <a:pPr eaLnBrk="1" hangingPunct="1">
              <a:lnSpc>
                <a:spcPct val="110000"/>
              </a:lnSpc>
              <a:buFontTx/>
              <a:buChar char="-"/>
              <a:defRPr/>
            </a:pPr>
            <a:r>
              <a:rPr lang="pt-BR" sz="1800" dirty="0" err="1"/>
              <a:t>Pancolite</a:t>
            </a:r>
            <a:r>
              <a:rPr lang="pt-BR" sz="1800" dirty="0"/>
              <a:t> </a:t>
            </a:r>
          </a:p>
          <a:p>
            <a:pPr eaLnBrk="1" hangingPunct="1">
              <a:lnSpc>
                <a:spcPct val="110000"/>
              </a:lnSpc>
              <a:buFontTx/>
              <a:buChar char="-"/>
              <a:defRPr/>
            </a:pPr>
            <a:r>
              <a:rPr lang="pt-BR" sz="1800" dirty="0"/>
              <a:t>História de displasia </a:t>
            </a:r>
            <a:r>
              <a:rPr lang="pt-BR" sz="1800" dirty="0" err="1"/>
              <a:t>colônica</a:t>
            </a:r>
            <a:r>
              <a:rPr lang="pt-BR" sz="1800" dirty="0"/>
              <a:t> . 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48EC41B9-2D25-48A6-BC40-DA8F79F3E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5" descr="Irritante">
            <a:extLst>
              <a:ext uri="{FF2B5EF4-FFF2-40B4-BE49-F238E27FC236}">
                <a16:creationId xmlns:a16="http://schemas.microsoft.com/office/drawing/2014/main" id="{9911289F-96D0-CCCA-3130-F87F45946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6508" y="957486"/>
            <a:ext cx="3285330" cy="328533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F8F21547-A433-450A-B2A3-930DCFAB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24"/>
          <a:stretch/>
        </p:blipFill>
        <p:spPr>
          <a:xfrm>
            <a:off x="0" y="0"/>
            <a:ext cx="3496235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6625D69-BD05-365D-6A53-39DD2A3548C4}"/>
              </a:ext>
            </a:extLst>
          </p:cNvPr>
          <p:cNvSpPr txBox="1"/>
          <p:nvPr/>
        </p:nvSpPr>
        <p:spPr>
          <a:xfrm>
            <a:off x="635211" y="4562855"/>
            <a:ext cx="10916365" cy="1137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dirty="0" err="1">
                <a:latin typeface="+mj-lt"/>
                <a:ea typeface="+mj-ea"/>
                <a:cs typeface="+mj-cs"/>
              </a:rPr>
              <a:t>Complicações</a:t>
            </a:r>
            <a:r>
              <a:rPr lang="en-US" sz="4800" cap="all" dirty="0"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24" name="Picture 16">
            <a:extLst>
              <a:ext uri="{FF2B5EF4-FFF2-40B4-BE49-F238E27FC236}">
                <a16:creationId xmlns:a16="http://schemas.microsoft.com/office/drawing/2014/main" id="{A73B520B-D7E7-436A-B263-0682940B4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0" r="21258"/>
          <a:stretch/>
        </p:blipFill>
        <p:spPr>
          <a:xfrm>
            <a:off x="0" y="4238951"/>
            <a:ext cx="9600237" cy="261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0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B1981535-B5AA-4E0C-ACE5-925CC19B2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97D060-AA7E-4411-BA62-28BD1EBD5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7E607C4-A0A1-44FA-981D-EA3B81396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D97526-B9D9-4257-B6A9-9D798897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181619" y="643465"/>
            <a:ext cx="9828538" cy="5570651"/>
            <a:chOff x="457200" y="1587939"/>
            <a:chExt cx="7756350" cy="495707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628800"/>
              <a:ext cx="2743200" cy="2743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43808" y="4149079"/>
              <a:ext cx="3200676" cy="23959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47863" y="1587939"/>
              <a:ext cx="4865687" cy="1146175"/>
            </a:xfrm>
            <a:prstGeom prst="rect">
              <a:avLst/>
            </a:prstGeom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33F5A22A-C4CB-BD40-B6B0-37F924EFF4C1}"/>
              </a:ext>
            </a:extLst>
          </p:cNvPr>
          <p:cNvSpPr txBox="1"/>
          <p:nvPr/>
        </p:nvSpPr>
        <p:spPr>
          <a:xfrm>
            <a:off x="9129932" y="4867422"/>
            <a:ext cx="2363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Imagens cedidas pela </a:t>
            </a:r>
            <a:r>
              <a:rPr lang="pt-BR" dirty="0" err="1"/>
              <a:t>Dra</a:t>
            </a:r>
            <a:r>
              <a:rPr lang="pt-BR" dirty="0"/>
              <a:t> Carmen Lobo</a:t>
            </a:r>
            <a:endParaRPr lang="pt-PT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68FBBF1E-1555-488E-8C0C-058E5710B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3966F8-4E34-4797-9621-E8C53362E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861DD06-AB17-4E8B-B828-D863D16E2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2850" y="643466"/>
            <a:ext cx="4832899" cy="55710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56866" y="1442184"/>
            <a:ext cx="5291666" cy="39736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0468DF-40A1-4DCC-AABA-E800DB710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8989672-9434-0931-A850-FFF19A471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2768" y="5705756"/>
            <a:ext cx="2414225" cy="768163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rc_mi" descr="http://t0.gstatic.com/images?q=tbn:ANd9GcRW5j8JyO3tepy-t6s0WdMSOZF-XXaZWlmWyUWrZevwza6EqO6Z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85763"/>
            <a:ext cx="4864100" cy="2482850"/>
          </a:xfrm>
          <a:prstGeom prst="rect">
            <a:avLst/>
          </a:prstGeom>
        </p:spPr>
      </p:pic>
      <p:pic>
        <p:nvPicPr>
          <p:cNvPr id="7" name="irc_mi" descr="http://mdemulher.abril.com.br/imagem/saude/interna-slideshow/colonoscopia-exame-cancer-colon-intestino-9815.jpg">
            <a:hlinkClick r:id="rId5"/>
          </p:cNvPr>
          <p:cNvPicPr>
            <a:picLocks noGrp="1"/>
          </p:cNvPicPr>
          <p:nvPr>
            <p:ph idx="4294967295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9913" y="385763"/>
            <a:ext cx="3290888" cy="2482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1B3397E-4D88-4A9E-B6CB-7A7739138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" y="2943224"/>
            <a:ext cx="11811000" cy="391477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E59DD51-F5AC-1381-C6AB-25E5608461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25" r="17729" b="2"/>
          <a:stretch/>
        </p:blipFill>
        <p:spPr>
          <a:xfrm>
            <a:off x="8860" y="10"/>
            <a:ext cx="6924201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2AD2139-6FF5-AF69-340B-A600DDD15F64}"/>
              </a:ext>
            </a:extLst>
          </p:cNvPr>
          <p:cNvSpPr txBox="1"/>
          <p:nvPr/>
        </p:nvSpPr>
        <p:spPr>
          <a:xfrm>
            <a:off x="7570382" y="1358901"/>
            <a:ext cx="3707844" cy="2730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dirty="0" err="1">
                <a:latin typeface="+mj-lt"/>
                <a:ea typeface="+mj-ea"/>
                <a:cs typeface="+mj-cs"/>
              </a:rPr>
              <a:t>obrigada</a:t>
            </a:r>
            <a:endParaRPr lang="en-US" sz="4800" cap="all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1444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CE1F4B3-EDFD-A4A5-28CA-B200A91CDF4D}"/>
              </a:ext>
            </a:extLst>
          </p:cNvPr>
          <p:cNvSpPr/>
          <p:nvPr/>
        </p:nvSpPr>
        <p:spPr>
          <a:xfrm>
            <a:off x="913774" y="357809"/>
            <a:ext cx="10364451" cy="10204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CFDB6B-782B-73B3-3371-BAE0D6AC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72279"/>
            <a:ext cx="10364451" cy="1311964"/>
          </a:xfrm>
        </p:spPr>
        <p:txBody>
          <a:bodyPr/>
          <a:lstStyle/>
          <a:p>
            <a:r>
              <a:rPr lang="pt-BR" sz="3600" b="1" dirty="0"/>
              <a:t>Doença inflamatória intestinal – no mundo</a:t>
            </a:r>
            <a:endParaRPr lang="pt-BR" b="1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6439BED-BC39-0B56-D1A6-172F258B745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1722783"/>
            <a:ext cx="12191999" cy="513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09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4D71FA-578B-DF53-E19F-E64D1711C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pt-BR" b="1"/>
              <a:t>Doença inflamatória intestinal –etiopatogenia 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88DE1A43-5084-0AE4-B1A3-922D4421E72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19926037"/>
              </p:ext>
            </p:extLst>
          </p:nvPr>
        </p:nvGraphicFramePr>
        <p:xfrm>
          <a:off x="914400" y="2532475"/>
          <a:ext cx="10363200" cy="302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158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1AC73-3637-3DC8-C2B4-C8CD4E91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3" y="311427"/>
            <a:ext cx="9541564" cy="1497890"/>
          </a:xfrm>
        </p:spPr>
        <p:txBody>
          <a:bodyPr/>
          <a:lstStyle/>
          <a:p>
            <a:r>
              <a:rPr lang="pt-BR" sz="4400" dirty="0">
                <a:solidFill>
                  <a:srgbClr val="C00000"/>
                </a:solidFill>
              </a:rPr>
              <a:t>Doença inflamatória intestinal</a:t>
            </a:r>
            <a:br>
              <a:rPr lang="pt-BR" sz="4400" dirty="0">
                <a:solidFill>
                  <a:srgbClr val="C00000"/>
                </a:solidFill>
              </a:rPr>
            </a:br>
            <a:r>
              <a:rPr lang="pt-BR" sz="4400" dirty="0">
                <a:solidFill>
                  <a:srgbClr val="C00000"/>
                </a:solidFill>
              </a:rPr>
              <a:t>fatores genéticos  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456807-F681-65FF-7E2E-197FD0099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315" y="2040835"/>
            <a:ext cx="11543893" cy="45057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8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2400" cap="none" dirty="0">
              <a:latin typeface="+mj-lt"/>
            </a:endParaRPr>
          </a:p>
          <a:p>
            <a:pPr marL="0" indent="0">
              <a:buNone/>
            </a:pPr>
            <a:endParaRPr lang="pt-BR" sz="2400" cap="none" dirty="0">
              <a:latin typeface="+mj-lt"/>
            </a:endParaRPr>
          </a:p>
          <a:p>
            <a:pPr marL="0" indent="0">
              <a:buNone/>
            </a:pPr>
            <a:endParaRPr lang="pt-BR" cap="none" dirty="0"/>
          </a:p>
          <a:p>
            <a:pPr marL="0" indent="0">
              <a:buNone/>
            </a:pPr>
            <a:endParaRPr lang="pt-BR" cap="none" dirty="0"/>
          </a:p>
          <a:p>
            <a:pPr marL="0" indent="0">
              <a:buNone/>
            </a:pPr>
            <a:endParaRPr lang="pt-BR" cap="none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32CC06D-8073-3BE5-64AE-5E9D156C8FDC}"/>
              </a:ext>
            </a:extLst>
          </p:cNvPr>
          <p:cNvSpPr/>
          <p:nvPr/>
        </p:nvSpPr>
        <p:spPr>
          <a:xfrm>
            <a:off x="1006539" y="4509216"/>
            <a:ext cx="10522851" cy="2037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 err="1"/>
              <a:t>Heterogenidade</a:t>
            </a:r>
            <a:r>
              <a:rPr lang="pt-BR" sz="2800" dirty="0"/>
              <a:t> genética</a:t>
            </a:r>
          </a:p>
          <a:p>
            <a:pPr algn="ctr"/>
            <a:r>
              <a:rPr lang="pt-BR" sz="2800" dirty="0" err="1"/>
              <a:t>Metánalise</a:t>
            </a:r>
            <a:r>
              <a:rPr lang="pt-BR" sz="2800" dirty="0"/>
              <a:t> para DC e RCUI  mostrando a associação com 163 locos genéticos, desses 110 são associados as duas formas 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9463D5B-6487-5503-3DD1-E703A6C5DB3E}"/>
              </a:ext>
            </a:extLst>
          </p:cNvPr>
          <p:cNvSpPr/>
          <p:nvPr/>
        </p:nvSpPr>
        <p:spPr>
          <a:xfrm>
            <a:off x="1006539" y="2102127"/>
            <a:ext cx="10522851" cy="203735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Variantes dos </a:t>
            </a:r>
            <a:r>
              <a:rPr lang="pt-BR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gens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NOD 2 na doença de </a:t>
            </a:r>
            <a:r>
              <a:rPr lang="pt-BR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Crohn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ileal e variantes dos receptores dos </a:t>
            </a:r>
            <a:r>
              <a:rPr lang="pt-BR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gens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da IL 23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D514AD8-5FFA-5D96-2470-F2BF6A500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765" y="-12659"/>
            <a:ext cx="2955235" cy="205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02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199076" y="6186932"/>
            <a:ext cx="77025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endParaRPr lang="pt-BR" spc="-10" dirty="0">
              <a:latin typeface="Calibri"/>
              <a:cs typeface="Calibri"/>
            </a:endParaRPr>
          </a:p>
          <a:p>
            <a:pPr marL="12700">
              <a:spcBef>
                <a:spcPts val="100"/>
              </a:spcBef>
            </a:pPr>
            <a:r>
              <a:rPr lang="pt-BR" spc="-10" dirty="0">
                <a:latin typeface="Calibri"/>
                <a:cs typeface="Calibri"/>
              </a:rPr>
              <a:t>   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55029" y="3364483"/>
            <a:ext cx="1550502" cy="37067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endParaRPr sz="2400" dirty="0">
              <a:latin typeface="Calibri"/>
              <a:cs typeface="Calibri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BFF8FCE-2C57-6B8F-29A1-ABEAA4EE6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3" y="2574682"/>
            <a:ext cx="4492487" cy="418768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7B7181B-7CA2-2FA0-6F97-A758FBD8DE52}"/>
              </a:ext>
            </a:extLst>
          </p:cNvPr>
          <p:cNvSpPr/>
          <p:nvPr/>
        </p:nvSpPr>
        <p:spPr>
          <a:xfrm>
            <a:off x="463825" y="1405290"/>
            <a:ext cx="11264349" cy="11807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202124"/>
                </a:solidFill>
                <a:latin typeface="Google Sans"/>
              </a:rPr>
              <a:t>N</a:t>
            </a:r>
            <a:r>
              <a:rPr lang="pt-BR" b="1" i="0" dirty="0">
                <a:solidFill>
                  <a:srgbClr val="202124"/>
                </a:solidFill>
                <a:effectLst/>
                <a:latin typeface="Google Sans"/>
              </a:rPr>
              <a:t>osso intestino é habitado por </a:t>
            </a:r>
            <a:r>
              <a:rPr lang="pt-BR" b="1" i="0" dirty="0">
                <a:solidFill>
                  <a:srgbClr val="040C28"/>
                </a:solidFill>
                <a:effectLst/>
                <a:latin typeface="Google Sans"/>
              </a:rPr>
              <a:t>mais de 100 trilhões de microrganismos, predominantemente bactérias</a:t>
            </a:r>
            <a:r>
              <a:rPr lang="pt-BR" b="1" i="0" dirty="0">
                <a:solidFill>
                  <a:srgbClr val="202124"/>
                </a:solidFill>
                <a:effectLst/>
                <a:latin typeface="Google Sans"/>
              </a:rPr>
              <a:t>. Temos aproximadamente 10 vezes mais bactérias do que células próprias</a:t>
            </a:r>
            <a:endParaRPr lang="pt-BR" b="1" dirty="0"/>
          </a:p>
        </p:txBody>
      </p:sp>
      <p:pic>
        <p:nvPicPr>
          <p:cNvPr id="1026" name="Picture 2" descr="Conheça a relação entre microbiota intestinal, envelhecimento e  suplementação com probióticos">
            <a:extLst>
              <a:ext uri="{FF2B5EF4-FFF2-40B4-BE49-F238E27FC236}">
                <a16:creationId xmlns:a16="http://schemas.microsoft.com/office/drawing/2014/main" id="{9EDAB3AF-88C9-03BC-09BE-F8DC8C8CA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653" y="3171000"/>
            <a:ext cx="6513443" cy="359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643D675F-6CAE-0486-4354-355DDD407D9B}"/>
              </a:ext>
            </a:extLst>
          </p:cNvPr>
          <p:cNvSpPr/>
          <p:nvPr/>
        </p:nvSpPr>
        <p:spPr>
          <a:xfrm>
            <a:off x="0" y="0"/>
            <a:ext cx="12192000" cy="14047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pt-BR" sz="36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Doença inflamatória intestinal</a:t>
            </a:r>
            <a:br>
              <a:rPr kumimoji="0" lang="pt-BR" sz="36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</a:br>
            <a:r>
              <a:rPr kumimoji="0" lang="pt-BR" sz="36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microbiota intestinal</a:t>
            </a: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otícul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{C04AE4D1-9781-4D49-9833-69FB8BD11C96}tf04033925</Template>
  <TotalTime>8261</TotalTime>
  <Words>1570</Words>
  <Application>Microsoft Office PowerPoint</Application>
  <PresentationFormat>Widescreen</PresentationFormat>
  <Paragraphs>298</Paragraphs>
  <Slides>56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5" baseType="lpstr">
      <vt:lpstr>MS PGothic</vt:lpstr>
      <vt:lpstr>Arial</vt:lpstr>
      <vt:lpstr>Arial MT</vt:lpstr>
      <vt:lpstr>Calibri</vt:lpstr>
      <vt:lpstr>Google Sans</vt:lpstr>
      <vt:lpstr>Times New Roman</vt:lpstr>
      <vt:lpstr>Tw Cen MT</vt:lpstr>
      <vt:lpstr>Wingdings</vt:lpstr>
      <vt:lpstr>Gotícula</vt:lpstr>
      <vt:lpstr>A Doença inflamatória intestinal : do ponto de vista clínico </vt:lpstr>
      <vt:lpstr>Sem conflito de interesse</vt:lpstr>
      <vt:lpstr>Doença inflamatória intestinal </vt:lpstr>
      <vt:lpstr>introdução</vt:lpstr>
      <vt:lpstr>Doença inflamatória intestinal- epidemiologia </vt:lpstr>
      <vt:lpstr>Doença inflamatória intestinal – no mundo</vt:lpstr>
      <vt:lpstr>Doença inflamatória intestinal –etiopatogenia </vt:lpstr>
      <vt:lpstr>Doença inflamatória intestinal fatores genéticos  </vt:lpstr>
      <vt:lpstr>Apresentação do PowerPoint</vt:lpstr>
      <vt:lpstr>Doença inflamatória intestinal imunorregulação da mucosa </vt:lpstr>
      <vt:lpstr>Apresentação do PowerPoint</vt:lpstr>
      <vt:lpstr>Aspectos clínicos </vt:lpstr>
      <vt:lpstr> RETOCOLITE ULCERATIVA INeSPECÍFICa</vt:lpstr>
      <vt:lpstr>RETOCOLITE ULCERATIVA INESPECÍFICA </vt:lpstr>
      <vt:lpstr>RETOCOLITE ULCERATIVA INESPECÍFICA </vt:lpstr>
      <vt:lpstr>RETOCOLITE ULCERATIVA INESPECÍFICA- EXTENSÃO DA DOENÇA </vt:lpstr>
      <vt:lpstr>RETOCOLITE ULCERATIVA INESPECÍFICA-atividade da doença </vt:lpstr>
      <vt:lpstr>RETOCOLITE ULCERATIVA INESPECÍFICA-atividade da doença - escore mayo</vt:lpstr>
      <vt:lpstr>RETOCOLITE ULCERATIVA INESPECÍFICA-  exames laboratoriais </vt:lpstr>
      <vt:lpstr>RETOCOLITE ULCERATIVA INESPECÍFICA-  exames DE IMAGEM </vt:lpstr>
      <vt:lpstr>RETOCOLITE ULCERATIVA INESPECÍFICA-  exames DE IMAGEM </vt:lpstr>
      <vt:lpstr>RETOCOLITE ULCERATIVA INESPECÍFica  colonoscopia </vt:lpstr>
      <vt:lpstr>RETOCOLITE ULCERATIVA INESPECÍFica  colonoscopia </vt:lpstr>
      <vt:lpstr>RETOCOLITE ULCERATIVA INESPECÍFica  colonoscopia </vt:lpstr>
      <vt:lpstr>RETOCOLITE ULCERATIVA INESPECÍFica  gravidade  </vt:lpstr>
      <vt:lpstr>Doença de crohn </vt:lpstr>
      <vt:lpstr>Apresentação do PowerPoint</vt:lpstr>
      <vt:lpstr>Doença de crohn - localização</vt:lpstr>
      <vt:lpstr>Critérios hbi</vt:lpstr>
      <vt:lpstr>Apresentação do PowerPoint</vt:lpstr>
      <vt:lpstr>Doença de crohn – ÍNDICE DE ATIVIDADE - cdai</vt:lpstr>
      <vt:lpstr>RCUI X CROHN </vt:lpstr>
      <vt:lpstr>Doença DE CROHN</vt:lpstr>
      <vt:lpstr> DOENÇA DE CROHN- exames laboratoriais </vt:lpstr>
      <vt:lpstr>DOENÇA DE CROHN-  exames DE IMAGEM </vt:lpstr>
      <vt:lpstr>DOENÇA DE CROHN COLONOSCOPIA </vt:lpstr>
      <vt:lpstr>Sintomas extra-intestinais</vt:lpstr>
      <vt:lpstr>Manifestações Extraintestinais da DII</vt:lpstr>
      <vt:lpstr>MANIFESTAÇÕES EXTRA-INTESTINAIS colangite esclerosante primária – rcui  </vt:lpstr>
      <vt:lpstr>TRATAMENTO DAS DOENÇAS INFLAMATÓRIAS  a “la carte” </vt:lpstr>
      <vt:lpstr> Objetivos do tratamento</vt:lpstr>
      <vt:lpstr>Doença inflamatória intestinal tratamento  </vt:lpstr>
      <vt:lpstr>Aminossaliciltos – Indução e Manutenção</vt:lpstr>
      <vt:lpstr>Apresentação do PowerPoint</vt:lpstr>
      <vt:lpstr>Doença inflamatória intestinal- tratamento </vt:lpstr>
      <vt:lpstr>Apresentação do PowerPoint</vt:lpstr>
      <vt:lpstr>Cada caso </vt:lpstr>
      <vt:lpstr>Tratamento </vt:lpstr>
      <vt:lpstr>Pré-uso de biológicos</vt:lpstr>
      <vt:lpstr>Indicações Cirúrgicas URGÊNCIA</vt:lpstr>
      <vt:lpstr>Neoplasia de cólon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Doença inflamatória intestinal</dc:title>
  <dc:creator>Regiane</dc:creator>
  <cp:lastModifiedBy>Ana Paula Guimarães</cp:lastModifiedBy>
  <cp:revision>24</cp:revision>
  <dcterms:created xsi:type="dcterms:W3CDTF">2022-08-22T03:48:45Z</dcterms:created>
  <dcterms:modified xsi:type="dcterms:W3CDTF">2024-05-30T12:40:47Z</dcterms:modified>
</cp:coreProperties>
</file>